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9"/>
  </p:notesMasterIdLst>
  <p:sldIdLst>
    <p:sldId id="310" r:id="rId2"/>
    <p:sldId id="260" r:id="rId3"/>
    <p:sldId id="287" r:id="rId4"/>
    <p:sldId id="288" r:id="rId5"/>
    <p:sldId id="265" r:id="rId6"/>
    <p:sldId id="297" r:id="rId7"/>
    <p:sldId id="308" r:id="rId8"/>
    <p:sldId id="309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22" r:id="rId17"/>
    <p:sldId id="318" r:id="rId18"/>
    <p:sldId id="319" r:id="rId19"/>
    <p:sldId id="321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76"/>
  </p:normalViewPr>
  <p:slideViewPr>
    <p:cSldViewPr snapToGrid="0" snapToObjects="1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D1C3DD-EF7C-A44E-983D-C13C6EF26E00}" type="datetimeFigureOut">
              <a:rPr lang="en-US" smtClean="0"/>
              <a:t>11/21/2018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FECDE-2A5F-A34E-969C-BD54F4A98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618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3563F8-663A-4261-9844-FD72108B9EE3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347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3563F8-663A-4261-9844-FD72108B9EE3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8461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239AE-0FD8-4247-886E-6F9D10377FC1}" type="datetimeFigureOut">
              <a:rPr lang="en-GB" smtClean="0"/>
              <a:t>21/11/2018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B8E22-BF77-4764-B0A5-7A91BA741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841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239AE-0FD8-4247-886E-6F9D10377FC1}" type="datetimeFigureOut">
              <a:rPr lang="en-GB" smtClean="0"/>
              <a:t>21/11/2018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B8E22-BF77-4764-B0A5-7A91BA741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632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239AE-0FD8-4247-886E-6F9D10377FC1}" type="datetimeFigureOut">
              <a:rPr lang="en-GB" smtClean="0"/>
              <a:t>21/11/2018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B8E22-BF77-4764-B0A5-7A91BA741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15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239AE-0FD8-4247-886E-6F9D10377FC1}" type="datetimeFigureOut">
              <a:rPr lang="en-GB" smtClean="0"/>
              <a:t>21/11/2018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B8E22-BF77-4764-B0A5-7A91BA741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96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239AE-0FD8-4247-886E-6F9D10377FC1}" type="datetimeFigureOut">
              <a:rPr lang="en-GB" smtClean="0"/>
              <a:t>21/11/2018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B8E22-BF77-4764-B0A5-7A91BA741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627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239AE-0FD8-4247-886E-6F9D10377FC1}" type="datetimeFigureOut">
              <a:rPr lang="en-GB" smtClean="0"/>
              <a:t>21/11/2018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B8E22-BF77-4764-B0A5-7A91BA741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5304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239AE-0FD8-4247-886E-6F9D10377FC1}" type="datetimeFigureOut">
              <a:rPr lang="en-GB" smtClean="0"/>
              <a:t>21/11/2018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B8E22-BF77-4764-B0A5-7A91BA741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5327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239AE-0FD8-4247-886E-6F9D10377FC1}" type="datetimeFigureOut">
              <a:rPr lang="en-GB" smtClean="0"/>
              <a:t>21/11/2018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B8E22-BF77-4764-B0A5-7A91BA741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984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239AE-0FD8-4247-886E-6F9D10377FC1}" type="datetimeFigureOut">
              <a:rPr lang="en-GB" smtClean="0"/>
              <a:t>21/11/2018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B8E22-BF77-4764-B0A5-7A91BA741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1218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239AE-0FD8-4247-886E-6F9D10377FC1}" type="datetimeFigureOut">
              <a:rPr lang="en-GB" smtClean="0"/>
              <a:t>21/11/2018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B8E22-BF77-4764-B0A5-7A91BA741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7368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239AE-0FD8-4247-886E-6F9D10377FC1}" type="datetimeFigureOut">
              <a:rPr lang="en-GB" smtClean="0"/>
              <a:t>21/11/2018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B8E22-BF77-4764-B0A5-7A91BA741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089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239AE-0FD8-4247-886E-6F9D10377FC1}" type="datetimeFigureOut">
              <a:rPr lang="en-GB" smtClean="0"/>
              <a:t>21/11/2018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B8E22-BF77-4764-B0A5-7A91BA741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3985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/>
        </p:nvSpPr>
        <p:spPr>
          <a:xfrm flipV="1">
            <a:off x="-168696" y="-171400"/>
            <a:ext cx="4275116" cy="234344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33835" y="4744313"/>
            <a:ext cx="6615491" cy="1006782"/>
          </a:xfrm>
        </p:spPr>
        <p:txBody>
          <a:bodyPr>
            <a:noAutofit/>
          </a:bodyPr>
          <a:lstStyle/>
          <a:p>
            <a:r>
              <a:rPr lang="en-GB" sz="2800" spc="300" dirty="0">
                <a:solidFill>
                  <a:schemeClr val="tx2">
                    <a:lumMod val="75000"/>
                  </a:schemeClr>
                </a:solidFill>
                <a:ea typeface="+mj-ea"/>
                <a:cs typeface="+mj-cs"/>
              </a:rPr>
              <a:t>Dr Xuxin Mao</a:t>
            </a:r>
            <a:endParaRPr lang="en-GB" sz="2800" b="1" spc="300" dirty="0">
              <a:solidFill>
                <a:schemeClr val="tx2">
                  <a:lumMod val="75000"/>
                </a:schemeClr>
              </a:solidFill>
              <a:ea typeface="+mj-ea"/>
              <a:cs typeface="+mj-cs"/>
            </a:endParaRPr>
          </a:p>
          <a:p>
            <a:r>
              <a:rPr lang="en-GB" sz="2800" spc="300" dirty="0">
                <a:solidFill>
                  <a:schemeClr val="tx2">
                    <a:lumMod val="75000"/>
                  </a:schemeClr>
                </a:solidFill>
                <a:ea typeface="+mj-ea"/>
                <a:cs typeface="+mj-cs"/>
              </a:rPr>
              <a:t>London School of Economics and </a:t>
            </a:r>
            <a:r>
              <a:rPr lang="en-GB" sz="2800" spc="300" dirty="0" err="1">
                <a:solidFill>
                  <a:schemeClr val="tx2">
                    <a:lumMod val="75000"/>
                  </a:schemeClr>
                </a:solidFill>
                <a:ea typeface="+mj-ea"/>
                <a:cs typeface="+mj-cs"/>
              </a:rPr>
              <a:t>Invennt</a:t>
            </a:r>
            <a:r>
              <a:rPr lang="en-GB" sz="2800" spc="300" dirty="0">
                <a:solidFill>
                  <a:schemeClr val="tx2">
                    <a:lumMod val="75000"/>
                  </a:schemeClr>
                </a:solidFill>
                <a:ea typeface="+mj-ea"/>
                <a:cs typeface="+mj-cs"/>
              </a:rPr>
              <a:t> Ltd</a:t>
            </a:r>
            <a:endParaRPr lang="en-GB" sz="2800" b="1" spc="300" dirty="0">
              <a:solidFill>
                <a:schemeClr val="tx2">
                  <a:lumMod val="75000"/>
                </a:schemeClr>
              </a:solidFill>
              <a:ea typeface="+mj-ea"/>
              <a:cs typeface="+mj-cs"/>
            </a:endParaRPr>
          </a:p>
        </p:txBody>
      </p:sp>
      <p:sp>
        <p:nvSpPr>
          <p:cNvPr id="6" name="Isosceles Triangle 5"/>
          <p:cNvSpPr/>
          <p:nvPr/>
        </p:nvSpPr>
        <p:spPr>
          <a:xfrm flipV="1">
            <a:off x="551384" y="-171400"/>
            <a:ext cx="4345954" cy="2367493"/>
          </a:xfrm>
          <a:prstGeom prst="triangle">
            <a:avLst/>
          </a:prstGeom>
          <a:noFill/>
          <a:ln w="254000">
            <a:solidFill>
              <a:schemeClr val="tx2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Isosceles Triangle 7"/>
          <p:cNvSpPr/>
          <p:nvPr/>
        </p:nvSpPr>
        <p:spPr>
          <a:xfrm>
            <a:off x="9547537" y="5589240"/>
            <a:ext cx="2643670" cy="1440160"/>
          </a:xfrm>
          <a:prstGeom prst="triangle">
            <a:avLst/>
          </a:prstGeom>
          <a:noFill/>
          <a:ln w="254000">
            <a:solidFill>
              <a:schemeClr val="tx2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Isosceles Triangle 6"/>
          <p:cNvSpPr/>
          <p:nvPr/>
        </p:nvSpPr>
        <p:spPr>
          <a:xfrm>
            <a:off x="10416481" y="6377042"/>
            <a:ext cx="912767" cy="48095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7568" y="2708920"/>
            <a:ext cx="8277270" cy="1440160"/>
          </a:xfrm>
        </p:spPr>
        <p:txBody>
          <a:bodyPr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GB" sz="3100" b="1" dirty="0"/>
              <a:t>Forecasting Housing Markets with Artificial-Intelligence-Based Big Data Analytics:</a:t>
            </a:r>
            <a:br>
              <a:rPr lang="en-GB" sz="2200" dirty="0"/>
            </a:br>
            <a:r>
              <a:rPr lang="en-GB" sz="2200" b="1" dirty="0"/>
              <a:t>An Application of Natural Language Processing and Google Trends Analytics</a:t>
            </a:r>
            <a:r>
              <a:rPr lang="en-GB" sz="2200" dirty="0"/>
              <a:t> </a:t>
            </a:r>
            <a:endParaRPr lang="en-GB" dirty="0">
              <a:solidFill>
                <a:schemeClr val="tx2">
                  <a:lumMod val="75000"/>
                </a:schemeClr>
              </a:solidFill>
              <a:latin typeface="Segoe U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939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GB" sz="3200" b="1" dirty="0"/>
              <a:t>Predictions with Google Search Indices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r>
              <a:rPr lang="en-GB" sz="2800" dirty="0"/>
              <a:t>Google Trends indexes are useful in forecasting trends in </a:t>
            </a:r>
            <a:r>
              <a:rPr lang="en-GB" sz="2800" b="1" dirty="0"/>
              <a:t>stock prices</a:t>
            </a:r>
            <a:r>
              <a:rPr lang="en-GB" sz="2800" dirty="0"/>
              <a:t> (Da, et al., 2011), </a:t>
            </a:r>
            <a:r>
              <a:rPr lang="en-GB" sz="2800" b="1" dirty="0"/>
              <a:t>stock price volatility and trading volume </a:t>
            </a:r>
            <a:r>
              <a:rPr lang="en-GB" sz="2800" dirty="0"/>
              <a:t>(</a:t>
            </a:r>
            <a:r>
              <a:rPr lang="en-GB" sz="2800" dirty="0" err="1"/>
              <a:t>Vlastakis</a:t>
            </a:r>
            <a:r>
              <a:rPr lang="en-GB" sz="2800" dirty="0"/>
              <a:t> and Markellos, 2012; </a:t>
            </a:r>
            <a:r>
              <a:rPr lang="en-GB" sz="2800" dirty="0" err="1"/>
              <a:t>Aouadi</a:t>
            </a:r>
            <a:r>
              <a:rPr lang="en-GB" sz="2800" dirty="0"/>
              <a:t> et al., 2013; Takeda and </a:t>
            </a:r>
            <a:r>
              <a:rPr lang="en-GB" sz="2800" dirty="0" err="1"/>
              <a:t>Wakao</a:t>
            </a:r>
            <a:r>
              <a:rPr lang="en-GB" sz="2800" dirty="0"/>
              <a:t>, 2014), </a:t>
            </a:r>
            <a:r>
              <a:rPr lang="en-GB" sz="2800" b="1" dirty="0"/>
              <a:t>exchange rate volatility </a:t>
            </a:r>
            <a:r>
              <a:rPr lang="en-GB" sz="2800" dirty="0"/>
              <a:t>(Goddard et al., 2015) and </a:t>
            </a:r>
            <a:r>
              <a:rPr lang="en-GB" sz="2800" b="1" dirty="0"/>
              <a:t>financial index returns </a:t>
            </a:r>
            <a:r>
              <a:rPr lang="en-GB" sz="2800" dirty="0"/>
              <a:t>(</a:t>
            </a:r>
            <a:r>
              <a:rPr lang="en-GB" sz="2800" dirty="0" err="1"/>
              <a:t>Vozlyublennaia</a:t>
            </a:r>
            <a:r>
              <a:rPr lang="en-GB" sz="2800" dirty="0"/>
              <a:t>, 2014). </a:t>
            </a:r>
          </a:p>
          <a:p>
            <a:pPr lvl="1"/>
            <a:endParaRPr lang="en-GB" sz="2800" dirty="0"/>
          </a:p>
          <a:p>
            <a:pPr lvl="1"/>
            <a:r>
              <a:rPr lang="en-GB" sz="2800" dirty="0"/>
              <a:t>Macdonald and Mao (2015, 2016) Scottish referendum &amp; UK </a:t>
            </a:r>
            <a:r>
              <a:rPr lang="en-GB" sz="2800" b="1" dirty="0"/>
              <a:t>elections</a:t>
            </a:r>
          </a:p>
          <a:p>
            <a:pPr lvl="1"/>
            <a:endParaRPr lang="en-GB" sz="2800" dirty="0"/>
          </a:p>
          <a:p>
            <a:pPr lvl="1"/>
            <a:r>
              <a:rPr lang="en-GB" sz="2800" dirty="0"/>
              <a:t>Wu and </a:t>
            </a:r>
            <a:r>
              <a:rPr lang="en-GB" sz="2800" dirty="0" err="1"/>
              <a:t>Brynjolfsson</a:t>
            </a:r>
            <a:r>
              <a:rPr lang="en-GB" sz="2800" dirty="0"/>
              <a:t> (2015) , Das et al. (2015) and </a:t>
            </a:r>
            <a:r>
              <a:rPr lang="en-GB" sz="2800" b="1" dirty="0"/>
              <a:t>Wei and Cao (2017) </a:t>
            </a:r>
            <a:r>
              <a:rPr lang="en-GB" sz="2800" dirty="0"/>
              <a:t>forecasting power of the Google search index has increased significantly since 2009 to 2014 and the Google search index has become the best predictor for the house price in China. </a:t>
            </a:r>
          </a:p>
          <a:p>
            <a:pPr lvl="1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662609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>
            <a:endCxn id="98" idx="2"/>
          </p:cNvCxnSpPr>
          <p:nvPr/>
        </p:nvCxnSpPr>
        <p:spPr>
          <a:xfrm>
            <a:off x="8355789" y="4490455"/>
            <a:ext cx="1000953" cy="487233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3069282" y="2609031"/>
            <a:ext cx="2975761" cy="252375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3780" y="11082"/>
            <a:ext cx="10515600" cy="866282"/>
          </a:xfrm>
        </p:spPr>
        <p:txBody>
          <a:bodyPr>
            <a:normAutofit fontScale="90000"/>
          </a:bodyPr>
          <a:lstStyle/>
          <a:p>
            <a:r>
              <a:rPr lang="en-GB" sz="6000" dirty="0">
                <a:solidFill>
                  <a:srgbClr val="FF0000"/>
                </a:solidFill>
              </a:rPr>
              <a:t>T</a:t>
            </a:r>
            <a:r>
              <a:rPr lang="en-GB" sz="6000" dirty="0">
                <a:solidFill>
                  <a:schemeClr val="accent5"/>
                </a:solidFill>
              </a:rPr>
              <a:t>R</a:t>
            </a:r>
            <a:r>
              <a:rPr lang="en-GB" sz="6000" dirty="0">
                <a:solidFill>
                  <a:schemeClr val="accent4"/>
                </a:solidFill>
              </a:rPr>
              <a:t>U</a:t>
            </a:r>
            <a:r>
              <a:rPr lang="en-GB" sz="6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</a:t>
            </a:r>
            <a:r>
              <a:rPr lang="en-GB" sz="6000" dirty="0">
                <a:solidFill>
                  <a:srgbClr val="00B0F0"/>
                </a:solidFill>
              </a:rPr>
              <a:t>T</a:t>
            </a:r>
            <a:r>
              <a:rPr lang="en-GB" sz="6000" dirty="0"/>
              <a:t>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Methodology</a:t>
            </a:r>
          </a:p>
        </p:txBody>
      </p:sp>
      <p:sp>
        <p:nvSpPr>
          <p:cNvPr id="5" name="矩形 4"/>
          <p:cNvSpPr/>
          <p:nvPr/>
        </p:nvSpPr>
        <p:spPr>
          <a:xfrm>
            <a:off x="321357" y="757578"/>
            <a:ext cx="87759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/>
              <a:t>The </a:t>
            </a:r>
            <a:r>
              <a:rPr lang="en-GB" sz="2000" dirty="0">
                <a:solidFill>
                  <a:srgbClr val="FF0000"/>
                </a:solidFill>
              </a:rPr>
              <a:t>Topic</a:t>
            </a:r>
            <a:r>
              <a:rPr lang="en-GB" sz="2000" dirty="0"/>
              <a:t> </a:t>
            </a:r>
            <a:r>
              <a:rPr lang="en-GB" sz="2000" dirty="0">
                <a:solidFill>
                  <a:schemeClr val="accent5"/>
                </a:solidFill>
              </a:rPr>
              <a:t>Retrieved</a:t>
            </a:r>
            <a:r>
              <a:rPr lang="en-GB" sz="2000" dirty="0"/>
              <a:t>, </a:t>
            </a:r>
            <a:r>
              <a:rPr lang="en-GB" sz="2000" dirty="0">
                <a:solidFill>
                  <a:schemeClr val="accent4"/>
                </a:solidFill>
              </a:rPr>
              <a:t>Uncovered</a:t>
            </a:r>
            <a:r>
              <a:rPr lang="en-GB" sz="2000" dirty="0"/>
              <a:t> and </a:t>
            </a:r>
            <a:r>
              <a:rPr lang="en-GB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Structurally</a:t>
            </a:r>
            <a:r>
              <a:rPr lang="en-GB" sz="2000" dirty="0"/>
              <a:t> </a:t>
            </a:r>
            <a:r>
              <a:rPr lang="en-GB" sz="2000" dirty="0">
                <a:solidFill>
                  <a:srgbClr val="00B0F0"/>
                </a:solidFill>
              </a:rPr>
              <a:t>Tested</a:t>
            </a:r>
            <a:r>
              <a:rPr lang="en-GB" sz="2000" dirty="0"/>
              <a:t> methodology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40210" y="776120"/>
            <a:ext cx="1102564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83778" y="1095394"/>
            <a:ext cx="42662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/>
              <a:t>An innovative approach unfolding </a:t>
            </a:r>
            <a:r>
              <a:rPr lang="en-GB" sz="2000" b="1" dirty="0"/>
              <a:t>WHY, HOW, </a:t>
            </a:r>
            <a:r>
              <a:rPr lang="en-GB" sz="2000" dirty="0"/>
              <a:t>and </a:t>
            </a:r>
            <a:r>
              <a:rPr lang="en-GB" sz="2000" b="1" dirty="0"/>
              <a:t>WHEN</a:t>
            </a:r>
            <a:r>
              <a:rPr lang="en-GB" sz="2000" dirty="0"/>
              <a:t>. 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04649" y="4263547"/>
            <a:ext cx="1029635" cy="1029635"/>
            <a:chOff x="1015925" y="4551938"/>
            <a:chExt cx="1029635" cy="1029635"/>
          </a:xfrm>
        </p:grpSpPr>
        <p:sp>
          <p:nvSpPr>
            <p:cNvPr id="10" name="椭圆 9"/>
            <p:cNvSpPr/>
            <p:nvPr/>
          </p:nvSpPr>
          <p:spPr>
            <a:xfrm>
              <a:off x="1015925" y="4551938"/>
              <a:ext cx="1029635" cy="1029635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矩形 10"/>
            <p:cNvSpPr/>
            <p:nvPr/>
          </p:nvSpPr>
          <p:spPr>
            <a:xfrm>
              <a:off x="1127662" y="4599035"/>
              <a:ext cx="904991" cy="76944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accent6">
                      <a:lumMod val="50000"/>
                    </a:schemeClr>
                  </a:solidFill>
                </a:rPr>
                <a:t>S</a:t>
              </a:r>
              <a:r>
                <a:rPr lang="en-GB" sz="2200" b="1" dirty="0" err="1">
                  <a:solidFill>
                    <a:schemeClr val="accent6">
                      <a:lumMod val="50000"/>
                    </a:schemeClr>
                  </a:solidFill>
                </a:rPr>
                <a:t>eed</a:t>
              </a:r>
              <a:r>
                <a:rPr lang="en-GB" sz="22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</a:p>
            <a:p>
              <a:r>
                <a:rPr lang="en-GB" sz="2200" b="1" dirty="0">
                  <a:solidFill>
                    <a:schemeClr val="accent6">
                      <a:lumMod val="50000"/>
                    </a:schemeClr>
                  </a:solidFill>
                </a:rPr>
                <a:t>words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94332" y="3170665"/>
            <a:ext cx="1204311" cy="1204311"/>
            <a:chOff x="881189" y="4315565"/>
            <a:chExt cx="1397936" cy="1397936"/>
          </a:xfrm>
        </p:grpSpPr>
        <p:sp>
          <p:nvSpPr>
            <p:cNvPr id="15" name="椭圆 14"/>
            <p:cNvSpPr/>
            <p:nvPr/>
          </p:nvSpPr>
          <p:spPr>
            <a:xfrm>
              <a:off x="881189" y="4315565"/>
              <a:ext cx="1397936" cy="139793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矩形 15"/>
            <p:cNvSpPr/>
            <p:nvPr/>
          </p:nvSpPr>
          <p:spPr>
            <a:xfrm>
              <a:off x="942794" y="4563798"/>
              <a:ext cx="1179564" cy="86461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da-DK" sz="2200" b="1" dirty="0"/>
                <a:t>Text bases</a:t>
              </a:r>
              <a:endParaRPr lang="en-GB" sz="2200" b="1" dirty="0"/>
            </a:p>
          </p:txBody>
        </p:sp>
      </p:grpSp>
      <p:cxnSp>
        <p:nvCxnSpPr>
          <p:cNvPr id="26" name="直接连接符 25"/>
          <p:cNvCxnSpPr/>
          <p:nvPr/>
        </p:nvCxnSpPr>
        <p:spPr>
          <a:xfrm flipV="1">
            <a:off x="1061252" y="4122396"/>
            <a:ext cx="262511" cy="29232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234935" y="4176456"/>
            <a:ext cx="416817" cy="6300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2292104" y="4710897"/>
            <a:ext cx="1204319" cy="1204319"/>
            <a:chOff x="961845" y="4475712"/>
            <a:chExt cx="1023385" cy="1023385"/>
          </a:xfrm>
          <a:solidFill>
            <a:srgbClr val="FF3300"/>
          </a:solidFill>
        </p:grpSpPr>
        <p:sp>
          <p:nvSpPr>
            <p:cNvPr id="40" name="椭圆 39"/>
            <p:cNvSpPr/>
            <p:nvPr/>
          </p:nvSpPr>
          <p:spPr>
            <a:xfrm>
              <a:off x="961845" y="4475712"/>
              <a:ext cx="1023385" cy="1023385"/>
            </a:xfrm>
            <a:prstGeom prst="ellipse">
              <a:avLst/>
            </a:prstGeom>
            <a:grpFill/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矩形 40"/>
            <p:cNvSpPr/>
            <p:nvPr/>
          </p:nvSpPr>
          <p:spPr>
            <a:xfrm>
              <a:off x="1031225" y="4625583"/>
              <a:ext cx="890174" cy="7061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da-DK" sz="2400" b="1" dirty="0">
                  <a:solidFill>
                    <a:schemeClr val="bg1"/>
                  </a:solidFill>
                </a:rPr>
                <a:t>Key Words</a:t>
              </a:r>
              <a:endParaRPr lang="en-GB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 rot="3411502">
            <a:off x="2100152" y="4190311"/>
            <a:ext cx="993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NLP, etc.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3637108" y="3167413"/>
            <a:ext cx="1850066" cy="1890558"/>
            <a:chOff x="947013" y="4348503"/>
            <a:chExt cx="1224527" cy="1251327"/>
          </a:xfrm>
          <a:solidFill>
            <a:schemeClr val="accent1"/>
          </a:solidFill>
        </p:grpSpPr>
        <p:sp>
          <p:nvSpPr>
            <p:cNvPr id="50" name="椭圆 49"/>
            <p:cNvSpPr/>
            <p:nvPr/>
          </p:nvSpPr>
          <p:spPr>
            <a:xfrm>
              <a:off x="947013" y="4348503"/>
              <a:ext cx="1224527" cy="1251327"/>
            </a:xfrm>
            <a:prstGeom prst="ellipse">
              <a:avLst/>
            </a:prstGeom>
            <a:grpFill/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矩形 50"/>
            <p:cNvSpPr/>
            <p:nvPr/>
          </p:nvSpPr>
          <p:spPr>
            <a:xfrm>
              <a:off x="1141218" y="4564000"/>
              <a:ext cx="846335" cy="87596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da-DK" sz="2000" b="1" dirty="0">
                  <a:solidFill>
                    <a:schemeClr val="bg1"/>
                  </a:solidFill>
                </a:rPr>
                <a:t>Google</a:t>
              </a:r>
            </a:p>
            <a:p>
              <a:pPr algn="ctr"/>
              <a:r>
                <a:rPr lang="da-DK" sz="2000" b="1" dirty="0">
                  <a:solidFill>
                    <a:schemeClr val="bg1"/>
                  </a:solidFill>
                </a:rPr>
                <a:t>Facebook</a:t>
              </a:r>
            </a:p>
            <a:p>
              <a:pPr algn="ctr"/>
              <a:r>
                <a:rPr lang="da-DK" sz="2000" b="1" dirty="0">
                  <a:solidFill>
                    <a:schemeClr val="bg1"/>
                  </a:solidFill>
                </a:rPr>
                <a:t>Wikipedia</a:t>
              </a:r>
            </a:p>
            <a:p>
              <a:pPr algn="ctr"/>
              <a:r>
                <a:rPr lang="da-DK" sz="2000" b="1" dirty="0">
                  <a:solidFill>
                    <a:schemeClr val="bg1"/>
                  </a:solidFill>
                </a:rPr>
                <a:t>Twitter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351931" y="1417053"/>
            <a:ext cx="1591824" cy="1577886"/>
            <a:chOff x="881189" y="4315565"/>
            <a:chExt cx="1397936" cy="1397936"/>
          </a:xfrm>
          <a:solidFill>
            <a:schemeClr val="accent1">
              <a:lumMod val="50000"/>
            </a:schemeClr>
          </a:solidFill>
        </p:grpSpPr>
        <p:sp>
          <p:nvSpPr>
            <p:cNvPr id="60" name="椭圆 59"/>
            <p:cNvSpPr/>
            <p:nvPr/>
          </p:nvSpPr>
          <p:spPr>
            <a:xfrm>
              <a:off x="881189" y="4315565"/>
              <a:ext cx="1397936" cy="1397936"/>
            </a:xfrm>
            <a:prstGeom prst="ellipse">
              <a:avLst/>
            </a:prstGeom>
            <a:grpFill/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矩形 60"/>
            <p:cNvSpPr/>
            <p:nvPr/>
          </p:nvSpPr>
          <p:spPr>
            <a:xfrm>
              <a:off x="925457" y="4633339"/>
              <a:ext cx="1353668" cy="7827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da-DK" sz="2400" b="1" dirty="0">
                  <a:solidFill>
                    <a:schemeClr val="bg1"/>
                  </a:solidFill>
                </a:rPr>
                <a:t>Big data Indicators</a:t>
              </a:r>
              <a:endParaRPr lang="en-GB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452383" y="1157688"/>
            <a:ext cx="1957442" cy="1954178"/>
            <a:chOff x="1006176" y="4664030"/>
            <a:chExt cx="877881" cy="877881"/>
          </a:xfrm>
          <a:solidFill>
            <a:schemeClr val="accent4"/>
          </a:solidFill>
        </p:grpSpPr>
        <p:sp>
          <p:nvSpPr>
            <p:cNvPr id="64" name="椭圆 63"/>
            <p:cNvSpPr/>
            <p:nvPr/>
          </p:nvSpPr>
          <p:spPr>
            <a:xfrm>
              <a:off x="1006176" y="4664030"/>
              <a:ext cx="877881" cy="877881"/>
            </a:xfrm>
            <a:prstGeom prst="ellipse">
              <a:avLst/>
            </a:prstGeom>
            <a:grpFill/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" name="矩形 64"/>
            <p:cNvSpPr/>
            <p:nvPr/>
          </p:nvSpPr>
          <p:spPr>
            <a:xfrm>
              <a:off x="1062355" y="4964871"/>
              <a:ext cx="807279" cy="4984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da-DK" sz="2000" b="1" dirty="0">
                  <a:solidFill>
                    <a:schemeClr val="bg1"/>
                  </a:solidFill>
                </a:rPr>
                <a:t>Available Data</a:t>
              </a:r>
            </a:p>
            <a:p>
              <a:pPr algn="ctr"/>
              <a:r>
                <a:rPr lang="da-DK" sz="2000" b="1" dirty="0">
                  <a:solidFill>
                    <a:schemeClr val="bg1"/>
                  </a:solidFill>
                </a:rPr>
                <a:t> and Indices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6585963" y="2876921"/>
            <a:ext cx="446921" cy="456304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8237361" y="2865661"/>
            <a:ext cx="489652" cy="4671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2" name="组合 81"/>
          <p:cNvGrpSpPr/>
          <p:nvPr/>
        </p:nvGrpSpPr>
        <p:grpSpPr>
          <a:xfrm>
            <a:off x="6775792" y="3125872"/>
            <a:ext cx="1761392" cy="1761393"/>
            <a:chOff x="988222" y="4340059"/>
            <a:chExt cx="1070021" cy="1070021"/>
          </a:xfrm>
          <a:solidFill>
            <a:schemeClr val="accent6">
              <a:lumMod val="75000"/>
            </a:schemeClr>
          </a:solidFill>
        </p:grpSpPr>
        <p:sp>
          <p:nvSpPr>
            <p:cNvPr id="83" name="椭圆 82"/>
            <p:cNvSpPr/>
            <p:nvPr/>
          </p:nvSpPr>
          <p:spPr>
            <a:xfrm>
              <a:off x="988222" y="4340059"/>
              <a:ext cx="1070021" cy="1070021"/>
            </a:xfrm>
            <a:prstGeom prst="ellipse">
              <a:avLst/>
            </a:prstGeom>
            <a:grpFill/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矩形 83"/>
            <p:cNvSpPr/>
            <p:nvPr/>
          </p:nvSpPr>
          <p:spPr>
            <a:xfrm>
              <a:off x="988222" y="4643489"/>
              <a:ext cx="1007218" cy="6730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da-DK" sz="2200" b="1" dirty="0" err="1">
                  <a:solidFill>
                    <a:schemeClr val="bg1"/>
                  </a:solidFill>
                </a:rPr>
                <a:t>Structural</a:t>
              </a:r>
              <a:endParaRPr lang="da-DK" sz="2200" b="1" dirty="0">
                <a:solidFill>
                  <a:schemeClr val="bg1"/>
                </a:solidFill>
              </a:endParaRPr>
            </a:p>
            <a:p>
              <a:pPr algn="ctr"/>
              <a:r>
                <a:rPr lang="da-DK" sz="2200" b="1" dirty="0" err="1">
                  <a:solidFill>
                    <a:schemeClr val="bg1"/>
                  </a:solidFill>
                </a:rPr>
                <a:t>Econometric</a:t>
              </a:r>
              <a:r>
                <a:rPr lang="da-DK" sz="2200" b="1" dirty="0">
                  <a:solidFill>
                    <a:schemeClr val="bg1"/>
                  </a:solidFill>
                </a:rPr>
                <a:t> Models</a:t>
              </a:r>
              <a:endParaRPr lang="en-GB" sz="22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86" name="直接连接符 85"/>
          <p:cNvCxnSpPr/>
          <p:nvPr/>
        </p:nvCxnSpPr>
        <p:spPr>
          <a:xfrm>
            <a:off x="6035628" y="6342302"/>
            <a:ext cx="914400" cy="126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/>
          <p:cNvGrpSpPr/>
          <p:nvPr/>
        </p:nvGrpSpPr>
        <p:grpSpPr>
          <a:xfrm>
            <a:off x="9356742" y="3625357"/>
            <a:ext cx="2704173" cy="2704662"/>
            <a:chOff x="881189" y="4315565"/>
            <a:chExt cx="1332045" cy="1332045"/>
          </a:xfrm>
          <a:solidFill>
            <a:srgbClr val="00B0F0">
              <a:alpha val="76078"/>
            </a:srgbClr>
          </a:solidFill>
        </p:grpSpPr>
        <p:sp>
          <p:nvSpPr>
            <p:cNvPr id="98" name="椭圆 97"/>
            <p:cNvSpPr/>
            <p:nvPr/>
          </p:nvSpPr>
          <p:spPr>
            <a:xfrm>
              <a:off x="881189" y="4315565"/>
              <a:ext cx="1332045" cy="1332045"/>
            </a:xfrm>
            <a:prstGeom prst="ellipse">
              <a:avLst/>
            </a:prstGeom>
            <a:grpFill/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1400">
                <a:solidFill>
                  <a:schemeClr val="tx1"/>
                </a:solidFill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881189" y="4365427"/>
              <a:ext cx="1237572" cy="10155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 sz="3200" b="1" dirty="0"/>
            </a:p>
            <a:p>
              <a:pPr algn="ctr"/>
              <a:r>
                <a:rPr lang="da-DK" sz="3200" b="1" dirty="0"/>
                <a:t>Analysis</a:t>
              </a:r>
            </a:p>
            <a:p>
              <a:pPr algn="ctr"/>
              <a:r>
                <a:rPr lang="da-DK" sz="3200" b="1" dirty="0"/>
                <a:t>Prediction</a:t>
              </a:r>
            </a:p>
            <a:p>
              <a:pPr algn="ctr"/>
              <a:r>
                <a:rPr lang="da-DK" sz="3200" b="1" dirty="0"/>
                <a:t>Management</a:t>
              </a:r>
              <a:endParaRPr lang="en-GB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72828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8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0" y="2213458"/>
            <a:ext cx="12192000" cy="0"/>
          </a:xfrm>
          <a:prstGeom prst="line">
            <a:avLst/>
          </a:prstGeom>
          <a:ln>
            <a:solidFill>
              <a:srgbClr val="13AD6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3011" y="295465"/>
            <a:ext cx="9947695" cy="396487"/>
          </a:xfrm>
        </p:spPr>
        <p:txBody>
          <a:bodyPr>
            <a:noAutofit/>
          </a:bodyPr>
          <a:lstStyle/>
          <a:p>
            <a:pPr algn="ctr"/>
            <a:r>
              <a:rPr lang="da-DK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Retrive and Uncover Key Topics through Data Mining</a:t>
            </a:r>
            <a:endParaRPr lang="en-GB" sz="2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934" y="3831664"/>
            <a:ext cx="3318225" cy="2274544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GB" sz="1800" dirty="0"/>
              <a:t>Use </a:t>
            </a:r>
            <a:r>
              <a:rPr lang="en-GB" sz="1800" b="1" dirty="0"/>
              <a:t>‘seed words’ </a:t>
            </a:r>
            <a:r>
              <a:rPr lang="en-GB" sz="1800" dirty="0"/>
              <a:t>to find from internal or external databases all related texts and graphs, e.g., thousands of reports and photos, related to the construction sector.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035653" y="1698640"/>
            <a:ext cx="1049333" cy="1029635"/>
            <a:chOff x="1015925" y="4551938"/>
            <a:chExt cx="1049333" cy="1029635"/>
          </a:xfrm>
        </p:grpSpPr>
        <p:sp>
          <p:nvSpPr>
            <p:cNvPr id="13" name="椭圆 12"/>
            <p:cNvSpPr/>
            <p:nvPr/>
          </p:nvSpPr>
          <p:spPr>
            <a:xfrm>
              <a:off x="1015925" y="4551938"/>
              <a:ext cx="1029635" cy="1029635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95056" y="4599035"/>
              <a:ext cx="97020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accent6">
                      <a:lumMod val="50000"/>
                    </a:schemeClr>
                  </a:solidFill>
                </a:rPr>
                <a:t>seed </a:t>
              </a:r>
            </a:p>
            <a:p>
              <a:r>
                <a:rPr lang="en-GB" sz="2400" b="1" dirty="0">
                  <a:solidFill>
                    <a:schemeClr val="accent6">
                      <a:lumMod val="50000"/>
                    </a:schemeClr>
                  </a:solidFill>
                </a:rPr>
                <a:t>words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61701" y="1488413"/>
            <a:ext cx="1450087" cy="1450087"/>
            <a:chOff x="881189" y="4315565"/>
            <a:chExt cx="1397936" cy="1397936"/>
          </a:xfrm>
        </p:grpSpPr>
        <p:sp>
          <p:nvSpPr>
            <p:cNvPr id="16" name="椭圆 15"/>
            <p:cNvSpPr/>
            <p:nvPr/>
          </p:nvSpPr>
          <p:spPr>
            <a:xfrm>
              <a:off x="881189" y="4315565"/>
              <a:ext cx="1397936" cy="139793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矩形 16"/>
            <p:cNvSpPr/>
            <p:nvPr/>
          </p:nvSpPr>
          <p:spPr>
            <a:xfrm>
              <a:off x="1095055" y="4599035"/>
              <a:ext cx="9439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a-DK" sz="2400" b="1" dirty="0"/>
                <a:t>Text bases</a:t>
              </a:r>
              <a:endParaRPr lang="en-GB" sz="2400" b="1" dirty="0"/>
            </a:p>
          </p:txBody>
        </p:sp>
      </p:grpSp>
      <p:grpSp>
        <p:nvGrpSpPr>
          <p:cNvPr id="21" name="组合 17"/>
          <p:cNvGrpSpPr/>
          <p:nvPr/>
        </p:nvGrpSpPr>
        <p:grpSpPr>
          <a:xfrm>
            <a:off x="5638233" y="1625934"/>
            <a:ext cx="1204319" cy="1204319"/>
            <a:chOff x="961845" y="4475712"/>
            <a:chExt cx="1023385" cy="1023385"/>
          </a:xfrm>
          <a:solidFill>
            <a:srgbClr val="FF3300"/>
          </a:solidFill>
        </p:grpSpPr>
        <p:sp>
          <p:nvSpPr>
            <p:cNvPr id="22" name="椭圆 18"/>
            <p:cNvSpPr/>
            <p:nvPr/>
          </p:nvSpPr>
          <p:spPr>
            <a:xfrm>
              <a:off x="961845" y="4475712"/>
              <a:ext cx="1023385" cy="1023385"/>
            </a:xfrm>
            <a:prstGeom prst="ellipse">
              <a:avLst/>
            </a:prstGeom>
            <a:grp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矩形 19"/>
            <p:cNvSpPr/>
            <p:nvPr/>
          </p:nvSpPr>
          <p:spPr>
            <a:xfrm>
              <a:off x="1031225" y="4625583"/>
              <a:ext cx="890174" cy="7061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a-DK" sz="2400" b="1" dirty="0">
                  <a:solidFill>
                    <a:schemeClr val="bg1"/>
                  </a:solidFill>
                </a:rPr>
                <a:t>Key Words</a:t>
              </a:r>
              <a:endParaRPr lang="en-GB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4"/>
          <p:cNvGrpSpPr/>
          <p:nvPr/>
        </p:nvGrpSpPr>
        <p:grpSpPr>
          <a:xfrm>
            <a:off x="7679124" y="892786"/>
            <a:ext cx="2670612" cy="2670613"/>
            <a:chOff x="881189" y="4315565"/>
            <a:chExt cx="1397936" cy="1397936"/>
          </a:xfrm>
          <a:solidFill>
            <a:schemeClr val="accent1"/>
          </a:solidFill>
        </p:grpSpPr>
        <p:sp>
          <p:nvSpPr>
            <p:cNvPr id="30" name="椭圆 25"/>
            <p:cNvSpPr/>
            <p:nvPr/>
          </p:nvSpPr>
          <p:spPr>
            <a:xfrm>
              <a:off x="881189" y="4315565"/>
              <a:ext cx="1397936" cy="1397936"/>
            </a:xfrm>
            <a:prstGeom prst="ellipse">
              <a:avLst/>
            </a:prstGeom>
            <a:grp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矩形 26"/>
            <p:cNvSpPr/>
            <p:nvPr/>
          </p:nvSpPr>
          <p:spPr>
            <a:xfrm>
              <a:off x="1113600" y="4549511"/>
              <a:ext cx="933114" cy="95052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da-DK" sz="2800" b="1" dirty="0">
                  <a:solidFill>
                    <a:schemeClr val="bg1"/>
                  </a:solidFill>
                </a:rPr>
                <a:t>Google</a:t>
              </a:r>
            </a:p>
            <a:p>
              <a:pPr algn="ctr"/>
              <a:r>
                <a:rPr lang="da-DK" sz="2800" b="1" dirty="0">
                  <a:solidFill>
                    <a:schemeClr val="bg1"/>
                  </a:solidFill>
                </a:rPr>
                <a:t>Facebook</a:t>
              </a:r>
            </a:p>
            <a:p>
              <a:pPr algn="ctr"/>
              <a:r>
                <a:rPr lang="da-DK" sz="2800" b="1" dirty="0">
                  <a:solidFill>
                    <a:schemeClr val="bg1"/>
                  </a:solidFill>
                </a:rPr>
                <a:t>Wikipedia</a:t>
              </a:r>
            </a:p>
            <a:p>
              <a:pPr algn="ctr"/>
              <a:r>
                <a:rPr lang="da-DK" sz="2800" b="1" dirty="0">
                  <a:solidFill>
                    <a:schemeClr val="bg1"/>
                  </a:solidFill>
                </a:rPr>
                <a:t>Twitter</a:t>
              </a:r>
              <a:endParaRPr lang="en-GB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内容占位符 2"/>
          <p:cNvSpPr txBox="1">
            <a:spLocks/>
          </p:cNvSpPr>
          <p:nvPr/>
        </p:nvSpPr>
        <p:spPr>
          <a:xfrm>
            <a:off x="4114386" y="3805974"/>
            <a:ext cx="3444947" cy="31534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GB" sz="1800" dirty="0"/>
              <a:t>Adopt the Latent </a:t>
            </a:r>
            <a:r>
              <a:rPr lang="en-GB" sz="1800" dirty="0" err="1"/>
              <a:t>Dirichlet</a:t>
            </a:r>
            <a:r>
              <a:rPr lang="en-GB" sz="1800" dirty="0"/>
              <a:t> Allocation (LDA) Methodology to find the key words or phrases on the construction project.</a:t>
            </a:r>
          </a:p>
          <a:p>
            <a:pPr algn="just">
              <a:lnSpc>
                <a:spcPct val="120000"/>
              </a:lnSpc>
            </a:pPr>
            <a:r>
              <a:rPr lang="da-DK" sz="1800" b="1" dirty="0">
                <a:solidFill>
                  <a:srgbClr val="FF0000"/>
                </a:solidFill>
              </a:rPr>
              <a:t>Advantage</a:t>
            </a:r>
            <a:r>
              <a:rPr lang="da-DK" altLang="zh-CN" sz="1800" b="1" dirty="0">
                <a:solidFill>
                  <a:srgbClr val="FF0000"/>
                </a:solidFill>
              </a:rPr>
              <a:t>: </a:t>
            </a:r>
            <a:r>
              <a:rPr lang="da-DK" altLang="zh-CN" sz="1800" dirty="0"/>
              <a:t>we can catch the key themes that government and society pay attetnion to.</a:t>
            </a:r>
            <a:endParaRPr lang="da-DK" sz="1800" dirty="0"/>
          </a:p>
          <a:p>
            <a:pPr marL="0" indent="0" algn="just">
              <a:lnSpc>
                <a:spcPct val="120000"/>
              </a:lnSpc>
              <a:buNone/>
            </a:pPr>
            <a:endParaRPr lang="en-GB" sz="1800" dirty="0"/>
          </a:p>
        </p:txBody>
      </p:sp>
      <p:sp>
        <p:nvSpPr>
          <p:cNvPr id="33" name="矩形 27"/>
          <p:cNvSpPr/>
          <p:nvPr/>
        </p:nvSpPr>
        <p:spPr>
          <a:xfrm>
            <a:off x="7883560" y="3805974"/>
            <a:ext cx="3578087" cy="20072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a-DK" dirty="0"/>
              <a:t>Why not analyse social media big data directly?   </a:t>
            </a:r>
          </a:p>
          <a:p>
            <a:pPr marL="228600" indent="-228600" algn="just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a-DK" dirty="0"/>
              <a:t>The available database are more structured than the social media big data, and can provide more related key words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275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8880" y="365125"/>
            <a:ext cx="7223760" cy="131127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da-DK" sz="4000" dirty="0">
                <a:latin typeface="+mn-lt"/>
              </a:rPr>
              <a:t>Use Text/Graph Mined keywords to build Big Data variables.</a:t>
            </a:r>
            <a:endParaRPr lang="en-GB" sz="4000" dirty="0">
              <a:latin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68880" y="4008119"/>
            <a:ext cx="8066598" cy="1637307"/>
          </a:xfr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GB" sz="2400" dirty="0"/>
              <a:t>I can build big data indicators measuring people’s information interest through the Google search volume, Twitter Analytics and Wikipedia page views, etc.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0" y="2721458"/>
            <a:ext cx="12192000" cy="0"/>
          </a:xfrm>
          <a:prstGeom prst="line">
            <a:avLst/>
          </a:prstGeom>
          <a:ln>
            <a:solidFill>
              <a:srgbClr val="13AD6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5338748" y="1979446"/>
            <a:ext cx="1484023" cy="1484024"/>
            <a:chOff x="881189" y="4315565"/>
            <a:chExt cx="1397936" cy="1397936"/>
          </a:xfrm>
          <a:solidFill>
            <a:schemeClr val="accent1">
              <a:lumMod val="50000"/>
            </a:schemeClr>
          </a:solidFill>
        </p:grpSpPr>
        <p:sp>
          <p:nvSpPr>
            <p:cNvPr id="7" name="椭圆 6"/>
            <p:cNvSpPr/>
            <p:nvPr/>
          </p:nvSpPr>
          <p:spPr>
            <a:xfrm>
              <a:off x="881189" y="4315565"/>
              <a:ext cx="1397936" cy="1397936"/>
            </a:xfrm>
            <a:prstGeom prst="ellipse">
              <a:avLst/>
            </a:prstGeom>
            <a:grp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矩形 7"/>
            <p:cNvSpPr/>
            <p:nvPr/>
          </p:nvSpPr>
          <p:spPr>
            <a:xfrm>
              <a:off x="925457" y="4633339"/>
              <a:ext cx="1353668" cy="7827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a-DK" sz="2400" b="1" dirty="0">
                  <a:solidFill>
                    <a:schemeClr val="bg1"/>
                  </a:solidFill>
                </a:rPr>
                <a:t>Big data Indicators</a:t>
              </a:r>
              <a:endParaRPr lang="en-GB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346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95932" y="306985"/>
            <a:ext cx="8676861" cy="14534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da-DK" sz="4000" dirty="0">
                <a:latin typeface="+mn-lt"/>
              </a:rPr>
              <a:t>Structural Models and Projections with Big Data and Standard Data</a:t>
            </a:r>
            <a:endParaRPr lang="en-GB" sz="4000" dirty="0">
              <a:latin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95932" y="4038630"/>
            <a:ext cx="8676861" cy="2424081"/>
          </a:xfrm>
        </p:spPr>
        <p:txBody>
          <a:bodyPr>
            <a:normAutofit/>
          </a:bodyPr>
          <a:lstStyle/>
          <a:p>
            <a:r>
              <a:rPr lang="en-GB" sz="2400" b="1" dirty="0"/>
              <a:t>Variables: </a:t>
            </a:r>
            <a:r>
              <a:rPr lang="en-GB" sz="2400" dirty="0"/>
              <a:t>Big Data indicators and traditional variables </a:t>
            </a:r>
          </a:p>
          <a:p>
            <a:r>
              <a:rPr lang="en-GB" sz="2400" dirty="0"/>
              <a:t>Adoption of advanced structural modelling techniques, such as Panel VAR and </a:t>
            </a:r>
            <a:r>
              <a:rPr lang="en-GB" sz="2400" dirty="0" err="1"/>
              <a:t>cointegration</a:t>
            </a:r>
            <a:r>
              <a:rPr lang="en-GB" sz="2400" dirty="0"/>
              <a:t> models. </a:t>
            </a:r>
          </a:p>
          <a:p>
            <a:r>
              <a:rPr lang="da-DK" sz="2400" dirty="0"/>
              <a:t>Robust modelling and projection guaranteed with state-of-art structural models and real-time Big Data indicators.</a:t>
            </a:r>
          </a:p>
          <a:p>
            <a:endParaRPr lang="en-GB" sz="24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15240" y="2865120"/>
            <a:ext cx="12192000" cy="0"/>
          </a:xfrm>
          <a:prstGeom prst="line">
            <a:avLst/>
          </a:prstGeom>
          <a:ln>
            <a:solidFill>
              <a:srgbClr val="13AD6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999641" y="1768760"/>
            <a:ext cx="2192718" cy="2192719"/>
            <a:chOff x="881189" y="4315565"/>
            <a:chExt cx="1332045" cy="1332045"/>
          </a:xfrm>
          <a:solidFill>
            <a:schemeClr val="accent6">
              <a:lumMod val="75000"/>
            </a:schemeClr>
          </a:solidFill>
        </p:grpSpPr>
        <p:sp>
          <p:nvSpPr>
            <p:cNvPr id="9" name="椭圆 8"/>
            <p:cNvSpPr/>
            <p:nvPr/>
          </p:nvSpPr>
          <p:spPr>
            <a:xfrm>
              <a:off x="881189" y="4315565"/>
              <a:ext cx="1332045" cy="133204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/>
            </a:p>
          </p:txBody>
        </p:sp>
        <p:sp>
          <p:nvSpPr>
            <p:cNvPr id="10" name="矩形 9"/>
            <p:cNvSpPr/>
            <p:nvPr/>
          </p:nvSpPr>
          <p:spPr>
            <a:xfrm>
              <a:off x="1003782" y="4643489"/>
              <a:ext cx="1128608" cy="63579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da-DK" sz="2800" b="1" dirty="0">
                  <a:solidFill>
                    <a:schemeClr val="bg1"/>
                  </a:solidFill>
                </a:rPr>
                <a:t>Structural Models</a:t>
              </a:r>
              <a:endParaRPr lang="en-GB" sz="2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1048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91256" y="3706612"/>
            <a:ext cx="8082454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da-DK" sz="2800" dirty="0"/>
              <a:t>We can not only model and forcast the trends and senarios, but also able to mange the trends by changing government and society’s information interests on specific topics!</a:t>
            </a:r>
            <a:endParaRPr lang="en-GB" sz="2800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15240" y="2865120"/>
            <a:ext cx="12192000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837042" y="781879"/>
            <a:ext cx="2837541" cy="2815094"/>
            <a:chOff x="881189" y="4315565"/>
            <a:chExt cx="1332045" cy="1332045"/>
          </a:xfrm>
          <a:solidFill>
            <a:srgbClr val="00B0F0">
              <a:alpha val="76078"/>
            </a:srgbClr>
          </a:solidFill>
        </p:grpSpPr>
        <p:sp>
          <p:nvSpPr>
            <p:cNvPr id="7" name="椭圆 6"/>
            <p:cNvSpPr/>
            <p:nvPr/>
          </p:nvSpPr>
          <p:spPr>
            <a:xfrm>
              <a:off x="881189" y="4315565"/>
              <a:ext cx="1332045" cy="133204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1400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52116" y="4325567"/>
              <a:ext cx="1190191" cy="975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 sz="3200" b="1" dirty="0">
                <a:solidFill>
                  <a:srgbClr val="FF0000"/>
                </a:solidFill>
              </a:endParaRPr>
            </a:p>
            <a:p>
              <a:pPr algn="ctr"/>
              <a:r>
                <a:rPr lang="da-DK" sz="3200" b="1" dirty="0">
                  <a:solidFill>
                    <a:schemeClr val="accent2">
                      <a:lumMod val="75000"/>
                    </a:schemeClr>
                  </a:solidFill>
                </a:rPr>
                <a:t>Analysis</a:t>
              </a:r>
            </a:p>
            <a:p>
              <a:pPr algn="ctr"/>
              <a:r>
                <a:rPr lang="da-DK" sz="3200" b="1" dirty="0">
                  <a:solidFill>
                    <a:schemeClr val="accent2">
                      <a:lumMod val="75000"/>
                    </a:schemeClr>
                  </a:solidFill>
                </a:rPr>
                <a:t>Prediction</a:t>
              </a:r>
            </a:p>
            <a:p>
              <a:pPr algn="ctr"/>
              <a:r>
                <a:rPr lang="da-DK" sz="3200" b="1" dirty="0">
                  <a:solidFill>
                    <a:schemeClr val="accent2">
                      <a:lumMod val="75000"/>
                    </a:schemeClr>
                  </a:solidFill>
                </a:rPr>
                <a:t>Management</a:t>
              </a:r>
              <a:endParaRPr lang="en-GB" sz="32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4264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/>
              <a:t>Text</a:t>
            </a:r>
            <a:r>
              <a:rPr lang="zh-CN" altLang="en-US" sz="2800" b="1" dirty="0"/>
              <a:t> </a:t>
            </a:r>
            <a:r>
              <a:rPr lang="en-US" altLang="zh-CN" sz="2800" b="1" dirty="0"/>
              <a:t>Documents</a:t>
            </a:r>
            <a:r>
              <a:rPr lang="zh-CN" altLang="en-US" sz="2800" b="1" dirty="0"/>
              <a:t> </a:t>
            </a:r>
            <a:r>
              <a:rPr lang="en-US" altLang="zh-CN" sz="2800" b="1" dirty="0"/>
              <a:t>related</a:t>
            </a:r>
            <a:r>
              <a:rPr lang="zh-CN" altLang="en-US" sz="2800" b="1" dirty="0"/>
              <a:t> </a:t>
            </a:r>
            <a:r>
              <a:rPr lang="en-US" altLang="zh-CN" sz="2800" b="1" dirty="0"/>
              <a:t>to</a:t>
            </a:r>
            <a:r>
              <a:rPr lang="zh-CN" altLang="en-US" sz="2800" b="1" dirty="0"/>
              <a:t> </a:t>
            </a:r>
            <a:r>
              <a:rPr lang="en-US" sz="2800" b="1" dirty="0"/>
              <a:t>UK Housing Sector</a:t>
            </a:r>
            <a:r>
              <a:rPr lang="zh-CN" altLang="en-US" sz="2800" b="1" dirty="0"/>
              <a:t> </a:t>
            </a:r>
            <a:br>
              <a:rPr lang="en-US" sz="2800" b="1" dirty="0"/>
            </a:br>
            <a:endParaRPr lang="en-US" sz="2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117" y="1176140"/>
            <a:ext cx="9044436" cy="5281810"/>
          </a:xfrm>
        </p:spPr>
      </p:pic>
    </p:spTree>
    <p:extLst>
      <p:ext uri="{BB962C8B-B14F-4D97-AF65-F5344CB8AC3E}">
        <p14:creationId xmlns:p14="http://schemas.microsoft.com/office/powerpoint/2010/main" val="2042777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177588" cy="1325563"/>
          </a:xfrm>
        </p:spPr>
        <p:txBody>
          <a:bodyPr>
            <a:normAutofit fontScale="90000"/>
          </a:bodyPr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x-none" altLang="x-none" dirty="0">
                <a:latin typeface="Arial" charset="0"/>
              </a:rPr>
              <a:t>Topics Based on Natural Language Processing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055033"/>
              </p:ext>
            </p:extLst>
          </p:nvPr>
        </p:nvGraphicFramePr>
        <p:xfrm>
          <a:off x="685800" y="1690688"/>
          <a:ext cx="10872788" cy="46815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68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25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35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Period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Key Topics and Phrases/Real Estate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6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Jan 2004 - Mar 2008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Price, Rise, Mortgage, Interest, Rate, Economy, Growth, Property, Housing, Investment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6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Apr 2008 – Sep 2009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Price, Rise, Fall, Mortgage, Interest, Rate, Economy, Growth, Property, Housing, Investment, House, Building 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96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Oct 2009 – Jun 2016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Price, Rise, Mortgage, Interest, Rate, Economy, Growth, Property, Housing, Investment, House, Building 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96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Jul 2016 – Nov 2017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Brexit, Price, Rise, Mortgage, Interest, Rate, Economy, Growth, Property, Housing, Investment, House, Building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3945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Summary of Topics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house price, house price rise, house price fall, mortgage rate, interest rate, UK property Investment, housing investment, property investment, house building, inflation, recession, Brexit 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0559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x-none" altLang="x-none" sz="3100" dirty="0">
                <a:latin typeface="Arial" charset="0"/>
              </a:rPr>
              <a:t>Big Data Factors Influencing Housing Output and House Price</a:t>
            </a:r>
            <a:br>
              <a:rPr lang="x-none" altLang="x-none" dirty="0">
                <a:latin typeface="Arial" charset="0"/>
              </a:rPr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4271143"/>
              </p:ext>
            </p:extLst>
          </p:nvPr>
        </p:nvGraphicFramePr>
        <p:xfrm>
          <a:off x="1828800" y="1200154"/>
          <a:ext cx="8201025" cy="52577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38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93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31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38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Housing Output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House Price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62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house price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46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house price rise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0.02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0.40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46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house price fall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46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mortgage rate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-0.04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462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interest rate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62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UK property investment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7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housing investment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462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property investment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462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house building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0.77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444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inflation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-0.08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462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recession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-0.02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9462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Brexit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0381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/>
              <a:t>Big Data Forecast Errors of Housing Output and House Price </a:t>
            </a:r>
            <a:endParaRPr lang="en-US" sz="32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771071"/>
              </p:ext>
            </p:extLst>
          </p:nvPr>
        </p:nvGraphicFramePr>
        <p:xfrm>
          <a:off x="1900240" y="1690687"/>
          <a:ext cx="8401048" cy="48529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1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1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3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44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064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Housing Output Forecasts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23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Forecast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Actual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Forecast Error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90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July 2017</a:t>
                      </a:r>
                      <a:endParaRPr lang="en-GB" sz="12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-0.10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0.43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0.53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0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Aug 2017</a:t>
                      </a:r>
                      <a:endParaRPr lang="en-GB" sz="12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-0.02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0.80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0.82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90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Sep 2017</a:t>
                      </a:r>
                      <a:endParaRPr lang="en-GB" sz="12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0.02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0.97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0.95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9064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7030A0"/>
                          </a:solidFill>
                          <a:effectLst/>
                        </a:rPr>
                        <a:t>Mean (Error) = 0.77</a:t>
                      </a:r>
                      <a:r>
                        <a:rPr lang="en-GB" sz="2400" dirty="0">
                          <a:effectLst/>
                        </a:rPr>
                        <a:t>; SD (Error) = 0.18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064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House Price Forecasts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90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July 2017</a:t>
                      </a:r>
                      <a:endParaRPr lang="en-GB" sz="12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0.64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0.90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0.26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90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Aug 2017</a:t>
                      </a:r>
                      <a:endParaRPr lang="en-GB" sz="12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0.31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0.07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-0.24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90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Sep 2017</a:t>
                      </a:r>
                      <a:endParaRPr lang="en-GB" sz="12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0.15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0.43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0.28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9064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7030A0"/>
                          </a:solidFill>
                          <a:effectLst/>
                        </a:rPr>
                        <a:t>Mean (Error) = 0.10</a:t>
                      </a:r>
                      <a:r>
                        <a:rPr lang="en-GB" sz="2400" dirty="0">
                          <a:effectLst/>
                        </a:rPr>
                        <a:t>; SD (Error) = 0.24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0143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9168" y="2250891"/>
            <a:ext cx="2460494" cy="2082645"/>
          </a:xfrm>
        </p:spPr>
        <p:txBody>
          <a:bodyPr>
            <a:normAutofit/>
          </a:bodyPr>
          <a:lstStyle/>
          <a:p>
            <a:pPr algn="ctr"/>
            <a:r>
              <a:rPr lang="en-GB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Presentation Guide</a:t>
            </a:r>
          </a:p>
        </p:txBody>
      </p:sp>
      <p:sp>
        <p:nvSpPr>
          <p:cNvPr id="6" name="Rectangle 5"/>
          <p:cNvSpPr/>
          <p:nvPr/>
        </p:nvSpPr>
        <p:spPr>
          <a:xfrm>
            <a:off x="1221079" y="4268013"/>
            <a:ext cx="33659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Big Data Forecasting: Opportunities and Challenges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62512" y="1305030"/>
            <a:ext cx="4209143" cy="798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Current Practices in Housing Price and Output Prediction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86413" y="4265919"/>
            <a:ext cx="3188200" cy="798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AI Based TRUST Framework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12383" y="1178441"/>
            <a:ext cx="3703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Big Data Economic Forecast Robustness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13323" y="4250645"/>
            <a:ext cx="29572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Conclusion and Proposal</a:t>
            </a:r>
          </a:p>
        </p:txBody>
      </p:sp>
      <p:cxnSp>
        <p:nvCxnSpPr>
          <p:cNvPr id="17" name="Straight Connector 16"/>
          <p:cNvCxnSpPr>
            <a:stCxn id="4" idx="3"/>
            <a:endCxn id="85" idx="1"/>
          </p:cNvCxnSpPr>
          <p:nvPr/>
        </p:nvCxnSpPr>
        <p:spPr>
          <a:xfrm>
            <a:off x="2451326" y="3292214"/>
            <a:ext cx="1319202" cy="759515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86" idx="7"/>
          </p:cNvCxnSpPr>
          <p:nvPr/>
        </p:nvCxnSpPr>
        <p:spPr>
          <a:xfrm flipV="1">
            <a:off x="3774067" y="2057963"/>
            <a:ext cx="1462714" cy="2145709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167124" y="2074390"/>
            <a:ext cx="1946154" cy="2041292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88" idx="3"/>
            <a:endCxn id="87" idx="3"/>
          </p:cNvCxnSpPr>
          <p:nvPr/>
        </p:nvCxnSpPr>
        <p:spPr>
          <a:xfrm flipH="1">
            <a:off x="7075855" y="2118210"/>
            <a:ext cx="1727627" cy="2089971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endCxn id="89" idx="1"/>
          </p:cNvCxnSpPr>
          <p:nvPr/>
        </p:nvCxnSpPr>
        <p:spPr>
          <a:xfrm>
            <a:off x="8855883" y="2068928"/>
            <a:ext cx="1931360" cy="2013455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al 84"/>
          <p:cNvSpPr/>
          <p:nvPr/>
        </p:nvSpPr>
        <p:spPr>
          <a:xfrm>
            <a:off x="3741659" y="4022860"/>
            <a:ext cx="197131" cy="19713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068519" y="2029094"/>
            <a:ext cx="197131" cy="19713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7046986" y="4039919"/>
            <a:ext cx="197131" cy="19713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8774613" y="1949948"/>
            <a:ext cx="197131" cy="19713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10758374" y="4053514"/>
            <a:ext cx="197131" cy="19713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2364130" y="3184463"/>
            <a:ext cx="197131" cy="19713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9796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/>
              <a:t>Macroeconomic Factors Influencing Housing Output and House Price</a:t>
            </a:r>
            <a:br>
              <a:rPr lang="en-GB" dirty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2313977"/>
              </p:ext>
            </p:extLst>
          </p:nvPr>
        </p:nvGraphicFramePr>
        <p:xfrm>
          <a:off x="1414461" y="1428753"/>
          <a:ext cx="8843963" cy="49577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38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16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38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41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Housing Output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House Price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1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UK GDP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0.61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1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UK Overall Unemployment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1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Inflation Rate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88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Three Month Bill Rate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-0.02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41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Ten Year Bond Yield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41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Exchange Rate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41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Macroeconomic Sentiment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357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6"/>
            <a:ext cx="11249026" cy="1035050"/>
          </a:xfrm>
        </p:spPr>
        <p:txBody>
          <a:bodyPr>
            <a:normAutofit/>
          </a:bodyPr>
          <a:lstStyle/>
          <a:p>
            <a:r>
              <a:rPr lang="en-GB" sz="3200" b="1" dirty="0"/>
              <a:t>Macroeconomic Forecast Errors of Housing Output and House Price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742017"/>
              </p:ext>
            </p:extLst>
          </p:nvPr>
        </p:nvGraphicFramePr>
        <p:xfrm>
          <a:off x="1685925" y="1690689"/>
          <a:ext cx="8801101" cy="49101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93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9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0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15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2113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Housing Output Forecasts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55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Horizon</a:t>
                      </a:r>
                      <a:endParaRPr lang="en-GB" sz="12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Forecast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Actual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Forecast Error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1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July 2017</a:t>
                      </a:r>
                      <a:endParaRPr lang="en-GB" sz="12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-0.12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0.43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0.53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1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Aug 2017</a:t>
                      </a:r>
                      <a:endParaRPr lang="en-GB" sz="12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-0.10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0.80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0.90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21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Sep 2017</a:t>
                      </a:r>
                      <a:endParaRPr lang="en-GB" sz="12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-0.06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0.97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1.04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2113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7030A0"/>
                          </a:solidFill>
                          <a:effectLst/>
                        </a:rPr>
                        <a:t>Mean (Error) = 0.83</a:t>
                      </a:r>
                      <a:r>
                        <a:rPr lang="en-GB" sz="2400" dirty="0">
                          <a:effectLst/>
                        </a:rPr>
                        <a:t>; SD (Error) = 0.17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2113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House Price Forecasts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55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July 2017</a:t>
                      </a:r>
                      <a:endParaRPr lang="en-GB" sz="12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0.95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0.90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-0.05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21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Aug 2017</a:t>
                      </a:r>
                      <a:endParaRPr lang="en-GB" sz="12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0.70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0.07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-0.63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21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Sep 2017</a:t>
                      </a:r>
                      <a:endParaRPr lang="en-GB" sz="12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0.57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0.43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-0.14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2113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7030A0"/>
                          </a:solidFill>
                          <a:effectLst/>
                        </a:rPr>
                        <a:t>Mean (Error) = -0.27</a:t>
                      </a:r>
                      <a:r>
                        <a:rPr lang="en-GB" sz="2400" dirty="0">
                          <a:effectLst/>
                        </a:rPr>
                        <a:t>; SD (Error) = 0.25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109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/>
              <a:t>Market Conditions Factors Influencing Housing Output and House Price</a:t>
            </a:r>
            <a:endParaRPr lang="en-US" sz="2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919478"/>
              </p:ext>
            </p:extLst>
          </p:nvPr>
        </p:nvGraphicFramePr>
        <p:xfrm>
          <a:off x="2000250" y="2028827"/>
          <a:ext cx="8786814" cy="35004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04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16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0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34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Housing Output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House Price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40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UK Construction Unemployment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34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GB Construction New Order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34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GB Housing New Order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0.04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4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UK Construction Weekly Earnings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0.04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340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UK Construction Confidence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1959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231" y="365125"/>
            <a:ext cx="11562347" cy="1325563"/>
          </a:xfrm>
        </p:spPr>
        <p:txBody>
          <a:bodyPr>
            <a:normAutofit fontScale="90000"/>
          </a:bodyPr>
          <a:lstStyle/>
          <a:p>
            <a:r>
              <a:rPr lang="en-GB" sz="3100" dirty="0"/>
              <a:t>Forecast Errors of Housing Output and House Price Based on Market Conditions</a:t>
            </a:r>
            <a:br>
              <a:rPr lang="en-GB" dirty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887918"/>
              </p:ext>
            </p:extLst>
          </p:nvPr>
        </p:nvGraphicFramePr>
        <p:xfrm>
          <a:off x="1614489" y="1690694"/>
          <a:ext cx="8043860" cy="4724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4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4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8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91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3367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Housing Output Forecasts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Forecast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Actual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Forecast Error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5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July 2017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-0.03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0.43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0.46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33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Aug 2017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0.02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0.80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0.77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33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Sep 2017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0.03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0.97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0.94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3367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7030A0"/>
                          </a:solidFill>
                          <a:effectLst/>
                        </a:rPr>
                        <a:t>Mean (Error) = 0.72</a:t>
                      </a:r>
                      <a:r>
                        <a:rPr lang="en-GB" sz="2400" dirty="0">
                          <a:effectLst/>
                        </a:rPr>
                        <a:t>; SD (Error) = 0.20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367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House Price Forecasts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5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July 2017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0.91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0.90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-0.01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33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Aug 2017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0.46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0.07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-0.39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33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Sep 2017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0.23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0.43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0.20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3367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7030A0"/>
                          </a:solidFill>
                          <a:effectLst/>
                        </a:rPr>
                        <a:t>Mean (Error) = -0.07</a:t>
                      </a:r>
                      <a:r>
                        <a:rPr lang="en-GB" sz="2400" dirty="0">
                          <a:effectLst/>
                        </a:rPr>
                        <a:t>; SD (Error) = 0.24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altLang="x-non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8722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/>
              <a:t>All Factors Influencing Housing Output and House Price 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1627612"/>
              </p:ext>
            </p:extLst>
          </p:nvPr>
        </p:nvGraphicFramePr>
        <p:xfrm>
          <a:off x="1215190" y="1825628"/>
          <a:ext cx="10138612" cy="41781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43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5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94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22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Housing Output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House Price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2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UK GDP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0.76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2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GB Housing New Order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  0.03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2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UK Construction Weekly Earnings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0.03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2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house price rise (Big Data)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0.02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0.01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22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Inflation (Big Data)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-0.05  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22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Recession (Big Data)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 -0.01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-0.02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22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Brexit (Big Data)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54048" marR="54048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32840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3724743"/>
              </p:ext>
            </p:extLst>
          </p:nvPr>
        </p:nvGraphicFramePr>
        <p:xfrm>
          <a:off x="1792705" y="1888957"/>
          <a:ext cx="8638674" cy="48126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9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9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8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3334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Housing Output Forecasts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Forecast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Actual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Forecast Error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3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July 2017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0.52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0.43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-0.09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3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Aug 2017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0.72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0.80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0.08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3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Sep 2017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0.47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0.97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0.50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334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7030A0"/>
                          </a:solidFill>
                          <a:effectLst/>
                        </a:rPr>
                        <a:t>Mean (Error) = 0.16</a:t>
                      </a:r>
                      <a:r>
                        <a:rPr lang="en-GB" sz="2400" dirty="0">
                          <a:effectLst/>
                        </a:rPr>
                        <a:t>; SD (Error) = 0.25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334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House Price Forecasts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6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July 2017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0.73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0.90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0.17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3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Aug 2017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0.34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0.07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-0.27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33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Sep 2017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0.57</a:t>
                      </a:r>
                      <a:endParaRPr lang="en-GB" sz="240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0.43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-0.14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3334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7030A0"/>
                          </a:solidFill>
                          <a:effectLst/>
                        </a:rPr>
                        <a:t>Mean (Error) = 0.04</a:t>
                      </a:r>
                      <a:r>
                        <a:rPr lang="en-GB" sz="2400" dirty="0">
                          <a:effectLst/>
                        </a:rPr>
                        <a:t>; SD (Error) = 0.22</a:t>
                      </a:r>
                      <a:endParaRPr lang="en-GB" sz="2400" dirty="0">
                        <a:effectLst/>
                        <a:latin typeface="Times New Roman" charset="0"/>
                        <a:ea typeface="DengXian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36808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9117" y="884572"/>
            <a:ext cx="4416809" cy="25805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199" y="398072"/>
            <a:ext cx="4725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Times New Roman" charset="0"/>
                <a:ea typeface="DengXian" charset="-122"/>
              </a:rPr>
              <a:t>Forecasting Housing Output </a:t>
            </a:r>
            <a:r>
              <a:rPr lang="en-US" altLang="zh-CN" dirty="0">
                <a:latin typeface="Times New Roman" charset="0"/>
                <a:ea typeface="DengXian" charset="-122"/>
              </a:rPr>
              <a:t>only</a:t>
            </a:r>
            <a:r>
              <a:rPr lang="zh-CN" altLang="en-US" dirty="0">
                <a:latin typeface="Times New Roman" charset="0"/>
                <a:ea typeface="DengXian" charset="-122"/>
              </a:rPr>
              <a:t> </a:t>
            </a:r>
            <a:r>
              <a:rPr lang="en-GB" dirty="0">
                <a:latin typeface="Times New Roman" charset="0"/>
                <a:ea typeface="DengXian" charset="-122"/>
              </a:rPr>
              <a:t>with Big Data</a:t>
            </a:r>
            <a:r>
              <a:rPr lang="en-GB" dirty="0"/>
              <a:t> 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6446686" y="884572"/>
            <a:ext cx="4586271" cy="258052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564173" y="398072"/>
            <a:ext cx="57928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latin typeface="Times New Roman" charset="0"/>
                <a:ea typeface="DengXian" charset="-122"/>
              </a:rPr>
              <a:t>Forecasting Housing Output with Macroeconomic Variables</a:t>
            </a:r>
            <a:r>
              <a:rPr lang="en-GB"/>
              <a:t> 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759561" y="4295274"/>
            <a:ext cx="4804612" cy="256272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97043" y="3648943"/>
            <a:ext cx="5329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Times New Roman" charset="0"/>
                <a:ea typeface="DengXian" charset="-122"/>
              </a:rPr>
              <a:t>Forecasting Housing Output with Construction and Housing Market Conditions</a:t>
            </a:r>
            <a:r>
              <a:rPr lang="en-GB" dirty="0"/>
              <a:t> </a:t>
            </a:r>
            <a:endParaRPr lang="en-US" dirty="0"/>
          </a:p>
        </p:txBody>
      </p:sp>
      <p:pic>
        <p:nvPicPr>
          <p:cNvPr id="10" name="Picture 9"/>
          <p:cNvPicPr/>
          <p:nvPr/>
        </p:nvPicPr>
        <p:blipFill>
          <a:blip r:embed="rId5"/>
          <a:stretch>
            <a:fillRect/>
          </a:stretch>
        </p:blipFill>
        <p:spPr>
          <a:xfrm>
            <a:off x="6227111" y="4138864"/>
            <a:ext cx="5010384" cy="271913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985277" y="3602776"/>
            <a:ext cx="64433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Times New Roman" charset="0"/>
                <a:ea typeface="DengXian" charset="-122"/>
              </a:rPr>
              <a:t>Forecasting Housing </a:t>
            </a:r>
            <a:r>
              <a:rPr lang="en-GB">
                <a:latin typeface="Times New Roman" charset="0"/>
                <a:ea typeface="DengXian" charset="-122"/>
              </a:rPr>
              <a:t>Output with </a:t>
            </a:r>
            <a:r>
              <a:rPr lang="en-GB" dirty="0">
                <a:latin typeface="Times New Roman" charset="0"/>
                <a:ea typeface="DengXian" charset="-122"/>
              </a:rPr>
              <a:t>All Available Variables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0353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Conclusions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856495" cy="4351338"/>
          </a:xfrm>
        </p:spPr>
        <p:txBody>
          <a:bodyPr/>
          <a:lstStyle/>
          <a:p>
            <a:r>
              <a:rPr lang="en-GB" dirty="0"/>
              <a:t>AI-based </a:t>
            </a:r>
            <a:r>
              <a:rPr lang="en-GB" b="1" dirty="0"/>
              <a:t>big data </a:t>
            </a:r>
            <a:r>
              <a:rPr lang="en-GB" dirty="0"/>
              <a:t>analytics can help to </a:t>
            </a:r>
            <a:r>
              <a:rPr lang="en-GB" b="1" dirty="0"/>
              <a:t>explain</a:t>
            </a:r>
            <a:r>
              <a:rPr lang="en-GB" dirty="0"/>
              <a:t> the short-term dynamics </a:t>
            </a:r>
          </a:p>
          <a:p>
            <a:r>
              <a:rPr lang="en-GB" dirty="0">
                <a:solidFill>
                  <a:srgbClr val="7030A0"/>
                </a:solidFill>
              </a:rPr>
              <a:t>short-term, robust predictions </a:t>
            </a:r>
            <a:r>
              <a:rPr lang="en-GB" dirty="0"/>
              <a:t>over three quarters, by taking into consideration </a:t>
            </a:r>
            <a:r>
              <a:rPr lang="en-GB" b="1" dirty="0">
                <a:solidFill>
                  <a:srgbClr val="7030A0"/>
                </a:solidFill>
              </a:rPr>
              <a:t>all</a:t>
            </a:r>
            <a:r>
              <a:rPr lang="en-GB" dirty="0"/>
              <a:t> available information </a:t>
            </a:r>
            <a:r>
              <a:rPr lang="en-US" altLang="zh-CN" dirty="0"/>
              <a:t>(</a:t>
            </a:r>
            <a:r>
              <a:rPr lang="en-US" altLang="zh-CN" dirty="0">
                <a:solidFill>
                  <a:srgbClr val="7030A0"/>
                </a:solidFill>
              </a:rPr>
              <a:t>Macro,</a:t>
            </a:r>
            <a:r>
              <a:rPr lang="zh-CN" altLang="en-US" dirty="0">
                <a:solidFill>
                  <a:srgbClr val="7030A0"/>
                </a:solidFill>
              </a:rPr>
              <a:t> </a:t>
            </a:r>
            <a:r>
              <a:rPr lang="en-US" altLang="zh-CN" dirty="0">
                <a:solidFill>
                  <a:srgbClr val="7030A0"/>
                </a:solidFill>
              </a:rPr>
              <a:t>Market</a:t>
            </a:r>
            <a:r>
              <a:rPr lang="zh-CN" altLang="en-US" dirty="0">
                <a:solidFill>
                  <a:srgbClr val="7030A0"/>
                </a:solidFill>
              </a:rPr>
              <a:t> </a:t>
            </a:r>
            <a:r>
              <a:rPr lang="en-US" altLang="zh-CN" dirty="0">
                <a:solidFill>
                  <a:srgbClr val="7030A0"/>
                </a:solidFill>
              </a:rPr>
              <a:t>and</a:t>
            </a:r>
            <a:r>
              <a:rPr lang="zh-CN" altLang="en-US" dirty="0">
                <a:solidFill>
                  <a:srgbClr val="7030A0"/>
                </a:solidFill>
              </a:rPr>
              <a:t> </a:t>
            </a:r>
            <a:r>
              <a:rPr lang="en-US" altLang="zh-CN" dirty="0">
                <a:solidFill>
                  <a:srgbClr val="7030A0"/>
                </a:solidFill>
              </a:rPr>
              <a:t>Big</a:t>
            </a:r>
            <a:r>
              <a:rPr lang="zh-CN" altLang="en-US" dirty="0">
                <a:solidFill>
                  <a:srgbClr val="7030A0"/>
                </a:solidFill>
              </a:rPr>
              <a:t> </a:t>
            </a:r>
            <a:r>
              <a:rPr lang="en-US" altLang="zh-CN" dirty="0">
                <a:solidFill>
                  <a:srgbClr val="7030A0"/>
                </a:solidFill>
              </a:rPr>
              <a:t>Data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Big</a:t>
            </a:r>
            <a:r>
              <a:rPr lang="zh-CN" altLang="en-US" dirty="0"/>
              <a:t> </a:t>
            </a:r>
            <a:r>
              <a:rPr lang="en-US" altLang="zh-CN" dirty="0"/>
              <a:t>Data</a:t>
            </a:r>
            <a:r>
              <a:rPr lang="zh-CN" altLang="en-US" dirty="0"/>
              <a:t> </a:t>
            </a:r>
            <a:r>
              <a:rPr lang="en-US" altLang="zh-CN" dirty="0"/>
              <a:t>is</a:t>
            </a:r>
            <a:r>
              <a:rPr lang="zh-CN" altLang="en-US" dirty="0"/>
              <a:t> </a:t>
            </a:r>
            <a:r>
              <a:rPr lang="en-GB" b="1" dirty="0">
                <a:solidFill>
                  <a:srgbClr val="7030A0"/>
                </a:solidFill>
              </a:rPr>
              <a:t>not to replace </a:t>
            </a:r>
            <a:r>
              <a:rPr lang="en-GB" dirty="0"/>
              <a:t>the traditional models, but </a:t>
            </a:r>
            <a:r>
              <a:rPr lang="en-GB" dirty="0">
                <a:solidFill>
                  <a:srgbClr val="7030A0"/>
                </a:solidFill>
              </a:rPr>
              <a:t>improves </a:t>
            </a:r>
            <a:r>
              <a:rPr lang="en-GB" dirty="0"/>
              <a:t>the accuracy of forecasting </a:t>
            </a:r>
            <a:r>
              <a:rPr lang="en-US" altLang="zh-CN" dirty="0"/>
              <a:t>with</a:t>
            </a:r>
            <a:r>
              <a:rPr lang="zh-CN" altLang="en-US" dirty="0"/>
              <a:t> </a:t>
            </a:r>
            <a:r>
              <a:rPr lang="en-US" altLang="zh-CN" dirty="0"/>
              <a:t>more</a:t>
            </a:r>
            <a:r>
              <a:rPr lang="zh-CN" altLang="en-US" dirty="0"/>
              <a:t> </a:t>
            </a:r>
            <a:r>
              <a:rPr lang="en-US" altLang="zh-CN" dirty="0"/>
              <a:t>information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/>
              <a:t>techniques</a:t>
            </a:r>
          </a:p>
          <a:p>
            <a:r>
              <a:rPr lang="en-US" altLang="zh-CN" dirty="0"/>
              <a:t>M</a:t>
            </a:r>
            <a:r>
              <a:rPr lang="en-GB" dirty="0"/>
              <a:t>ore robust </a:t>
            </a:r>
            <a:r>
              <a:rPr lang="en-GB" dirty="0">
                <a:solidFill>
                  <a:srgbClr val="7030A0"/>
                </a:solidFill>
              </a:rPr>
              <a:t>long-term </a:t>
            </a:r>
            <a:r>
              <a:rPr lang="en-GB" dirty="0"/>
              <a:t>analysis and forecasts</a:t>
            </a:r>
            <a:r>
              <a:rPr lang="en-US" altLang="zh-CN" dirty="0"/>
              <a:t>?</a:t>
            </a:r>
          </a:p>
          <a:p>
            <a:r>
              <a:rPr lang="en-US" altLang="zh-CN" dirty="0">
                <a:solidFill>
                  <a:srgbClr val="7030A0"/>
                </a:solidFill>
              </a:rPr>
              <a:t>Applications</a:t>
            </a:r>
            <a:r>
              <a:rPr lang="zh-CN" altLang="en-US" dirty="0">
                <a:solidFill>
                  <a:srgbClr val="7030A0"/>
                </a:solidFill>
              </a:rPr>
              <a:t> </a:t>
            </a:r>
            <a:r>
              <a:rPr lang="en-US" altLang="zh-CN" dirty="0">
                <a:solidFill>
                  <a:srgbClr val="7030A0"/>
                </a:solidFill>
              </a:rPr>
              <a:t>in</a:t>
            </a:r>
            <a:r>
              <a:rPr lang="zh-CN" altLang="en-US" dirty="0">
                <a:solidFill>
                  <a:srgbClr val="7030A0"/>
                </a:solidFill>
              </a:rPr>
              <a:t> </a:t>
            </a:r>
            <a:r>
              <a:rPr lang="en-US" altLang="zh-CN" dirty="0">
                <a:solidFill>
                  <a:srgbClr val="7030A0"/>
                </a:solidFill>
              </a:rPr>
              <a:t>Albania and other south-European countries?</a:t>
            </a:r>
            <a:r>
              <a:rPr lang="zh-CN" altLang="en-US" dirty="0">
                <a:solidFill>
                  <a:srgbClr val="7030A0"/>
                </a:solidFill>
              </a:rPr>
              <a:t> </a:t>
            </a:r>
            <a:endParaRPr lang="en-US" altLang="zh-CN" dirty="0">
              <a:solidFill>
                <a:srgbClr val="7030A0"/>
              </a:solidFill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549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ocochocodotcom.files.wordpress.com/2012/09/sagradafamilia_barcelo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1480932"/>
            <a:ext cx="8515350" cy="3896138"/>
          </a:xfrm>
          <a:solidFill>
            <a:srgbClr val="BF9000">
              <a:alpha val="7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3600" dirty="0"/>
              <a:t>Difficulties in Prediction</a:t>
            </a:r>
            <a:br>
              <a:rPr lang="en-GB" sz="3600" dirty="0"/>
            </a:br>
            <a:br>
              <a:rPr lang="en-GB" sz="3600" dirty="0"/>
            </a:br>
            <a:r>
              <a:rPr lang="en-GB" sz="3600" dirty="0"/>
              <a:t>1. Key factor Identification </a:t>
            </a:r>
            <a:br>
              <a:rPr lang="en-GB" sz="3600" dirty="0">
                <a:solidFill>
                  <a:schemeClr val="tx1"/>
                </a:solidFill>
              </a:rPr>
            </a:br>
            <a:r>
              <a:rPr lang="en-GB" sz="3600" dirty="0"/>
              <a:t>2. Unpredictable Human Behaviour </a:t>
            </a:r>
            <a:br>
              <a:rPr lang="en-GB" sz="3600" dirty="0">
                <a:solidFill>
                  <a:schemeClr val="tx1"/>
                </a:solidFill>
              </a:rPr>
            </a:br>
            <a:r>
              <a:rPr lang="en-GB" sz="3600" dirty="0">
                <a:solidFill>
                  <a:schemeClr val="lt1"/>
                </a:solidFill>
              </a:rPr>
              <a:t>3. Risk and Uncertainty</a:t>
            </a:r>
            <a:br>
              <a:rPr lang="en-GB" sz="3600" dirty="0">
                <a:solidFill>
                  <a:schemeClr val="lt1"/>
                </a:solidFill>
              </a:rPr>
            </a:br>
            <a:br>
              <a:rPr lang="en-GB" sz="18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</a:br>
            <a:endParaRPr lang="en-GB" sz="18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6973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078" y="240740"/>
            <a:ext cx="2879467" cy="198513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605804" y="3224493"/>
            <a:ext cx="2277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Small or Big? </a:t>
            </a:r>
            <a:endParaRPr lang="en-GB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857" y="2224602"/>
            <a:ext cx="3117477" cy="240911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163147" y="852654"/>
            <a:ext cx="30790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Green or Grand? </a:t>
            </a:r>
            <a:endParaRPr lang="en-GB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0" y="4633718"/>
            <a:ext cx="2650317" cy="220781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451784" y="5636194"/>
            <a:ext cx="2123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Low or High</a:t>
            </a:r>
            <a:r>
              <a:rPr lang="da-DK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  <a:endParaRPr lang="en-GB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-9307" y="2224602"/>
            <a:ext cx="5946163" cy="2409116"/>
          </a:xfrm>
          <a:prstGeom prst="rect">
            <a:avLst/>
          </a:prstGeom>
          <a:solidFill>
            <a:srgbClr val="BF9000">
              <a:alpha val="7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GB" sz="2800" dirty="0">
                <a:solidFill>
                  <a:schemeClr val="lt1"/>
                </a:solidFill>
              </a:rPr>
              <a:t>4. </a:t>
            </a:r>
            <a:r>
              <a:rPr lang="en-GB" sz="3200" b="1" dirty="0">
                <a:solidFill>
                  <a:schemeClr val="lt1"/>
                </a:solidFill>
              </a:rPr>
              <a:t>How to Foresee Long-Run Social </a:t>
            </a:r>
            <a:r>
              <a:rPr lang="en-US" altLang="zh-CN" sz="3200" b="1" dirty="0">
                <a:solidFill>
                  <a:schemeClr val="lt1"/>
                </a:solidFill>
              </a:rPr>
              <a:t>and</a:t>
            </a:r>
            <a:r>
              <a:rPr lang="en-GB" sz="3200" b="1" dirty="0">
                <a:solidFill>
                  <a:schemeClr val="lt1"/>
                </a:solidFill>
              </a:rPr>
              <a:t> Cultural Trends</a:t>
            </a:r>
          </a:p>
        </p:txBody>
      </p:sp>
      <p:pic>
        <p:nvPicPr>
          <p:cNvPr id="19" name="Picture 2" descr="http://mms.businesswire.com/media/20130507006848/en/368355/5/Photo_1._Architectural_Rendering_of_Proposed_IKEA_Miami_(opening_by_Summer_2014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3" t="-239" r="10211" b="-1"/>
          <a:stretch/>
        </p:blipFill>
        <p:spPr bwMode="auto">
          <a:xfrm>
            <a:off x="2650317" y="4633718"/>
            <a:ext cx="3286539" cy="220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4334" y="3925"/>
            <a:ext cx="3034747" cy="2220678"/>
          </a:xfrm>
          <a:prstGeom prst="rect">
            <a:avLst/>
          </a:prstGeom>
        </p:spPr>
      </p:pic>
      <p:pic>
        <p:nvPicPr>
          <p:cNvPr id="21" name="Picture 4" descr="http://i1216.photobucket.com/albums/dd371/Mrdochan/557005_324175480975003_324143987644819_870798_2097035478_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334" y="4633718"/>
            <a:ext cx="3127631" cy="222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直接连接符 15"/>
          <p:cNvCxnSpPr/>
          <p:nvPr/>
        </p:nvCxnSpPr>
        <p:spPr>
          <a:xfrm flipH="1" flipV="1">
            <a:off x="63181" y="16789"/>
            <a:ext cx="2642679" cy="220781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252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" t="922" r="1065" b="1863"/>
          <a:stretch/>
        </p:blipFill>
        <p:spPr>
          <a:xfrm>
            <a:off x="6245604" y="1476376"/>
            <a:ext cx="5900343" cy="49831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8200" y="520290"/>
            <a:ext cx="89364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a-DK" sz="2800" dirty="0" err="1">
                <a:solidFill>
                  <a:schemeClr val="accent5">
                    <a:lumMod val="50000"/>
                  </a:schemeClr>
                </a:solidFill>
                <a:latin typeface="Microsoft Tai Le" panose="020B0502040204020203" pitchFamily="34" charset="0"/>
                <a:cs typeface="Microsoft Tai Le" panose="020B0502040204020203" pitchFamily="34" charset="0"/>
              </a:rPr>
              <a:t>We</a:t>
            </a:r>
            <a:r>
              <a:rPr lang="da-DK" sz="2800" dirty="0">
                <a:solidFill>
                  <a:schemeClr val="accent5">
                    <a:lumMod val="50000"/>
                  </a:schemeClr>
                </a:solidFill>
                <a:latin typeface="Microsoft Tai Le" panose="020B0502040204020203" pitchFamily="34" charset="0"/>
                <a:cs typeface="Microsoft Tai Le" panose="020B0502040204020203" pitchFamily="34" charset="0"/>
              </a:rPr>
              <a:t> </a:t>
            </a:r>
            <a:r>
              <a:rPr lang="da-DK" sz="2800" dirty="0" err="1">
                <a:solidFill>
                  <a:schemeClr val="accent5">
                    <a:lumMod val="50000"/>
                  </a:schemeClr>
                </a:solidFill>
                <a:latin typeface="Microsoft Tai Le" panose="020B0502040204020203" pitchFamily="34" charset="0"/>
                <a:cs typeface="Microsoft Tai Le" panose="020B0502040204020203" pitchFamily="34" charset="0"/>
              </a:rPr>
              <a:t>Need</a:t>
            </a:r>
            <a:r>
              <a:rPr lang="da-DK" sz="2800" dirty="0">
                <a:solidFill>
                  <a:schemeClr val="accent5">
                    <a:lumMod val="50000"/>
                  </a:schemeClr>
                </a:solidFill>
                <a:latin typeface="Microsoft Tai Le" panose="020B0502040204020203" pitchFamily="34" charset="0"/>
                <a:cs typeface="Microsoft Tai Le" panose="020B0502040204020203" pitchFamily="34" charset="0"/>
              </a:rPr>
              <a:t> Big Data Analytics. But </a:t>
            </a:r>
            <a:r>
              <a:rPr lang="da-DK" sz="2800" dirty="0" err="1">
                <a:solidFill>
                  <a:schemeClr val="accent5">
                    <a:lumMod val="50000"/>
                  </a:schemeClr>
                </a:solidFill>
                <a:latin typeface="Microsoft Tai Le" panose="020B0502040204020203" pitchFamily="34" charset="0"/>
                <a:cs typeface="Microsoft Tai Le" panose="020B0502040204020203" pitchFamily="34" charset="0"/>
              </a:rPr>
              <a:t>What</a:t>
            </a:r>
            <a:r>
              <a:rPr lang="da-DK" sz="2800" dirty="0">
                <a:solidFill>
                  <a:schemeClr val="accent5">
                    <a:lumMod val="50000"/>
                  </a:schemeClr>
                </a:solidFill>
                <a:latin typeface="Microsoft Tai Le" panose="020B0502040204020203" pitchFamily="34" charset="0"/>
                <a:cs typeface="Microsoft Tai Le" panose="020B0502040204020203" pitchFamily="34" charset="0"/>
              </a:rPr>
              <a:t> is Big Data?</a:t>
            </a:r>
            <a:endParaRPr lang="en-GB" sz="2800" b="1" dirty="0">
              <a:solidFill>
                <a:schemeClr val="accent5">
                  <a:lumMod val="50000"/>
                </a:schemeClr>
              </a:solidFill>
              <a:latin typeface="Microsoft Tai Le" panose="020B0502040204020203" pitchFamily="34" charset="0"/>
              <a:cs typeface="Microsoft Tai Le" panose="020B0502040204020203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82" y="1825625"/>
            <a:ext cx="6169025" cy="470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9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75399"/>
          </a:xfrm>
        </p:spPr>
        <p:txBody>
          <a:bodyPr>
            <a:normAutofit fontScale="90000"/>
          </a:bodyPr>
          <a:lstStyle/>
          <a:p>
            <a:r>
              <a:rPr lang="en-US" dirty="0"/>
              <a:t>Big Data Forecasting: Room for Improvement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5628"/>
            <a:ext cx="10515600" cy="5031335"/>
          </a:xfrm>
        </p:spPr>
        <p:txBody>
          <a:bodyPr>
            <a:normAutofit/>
          </a:bodyPr>
          <a:lstStyle/>
          <a:p>
            <a:r>
              <a:rPr lang="en-US" sz="4000" b="1" dirty="0"/>
              <a:t>Theoretical</a:t>
            </a:r>
            <a:r>
              <a:rPr lang="en-US" sz="4000" dirty="0"/>
              <a:t> framework based on behavioral, economic, political research</a:t>
            </a:r>
          </a:p>
          <a:p>
            <a:r>
              <a:rPr lang="en-US" sz="4000" dirty="0"/>
              <a:t>Combination of </a:t>
            </a:r>
            <a:r>
              <a:rPr lang="en-US" sz="4000" b="1" dirty="0"/>
              <a:t>various</a:t>
            </a:r>
            <a:r>
              <a:rPr lang="en-US" sz="4000" dirty="0"/>
              <a:t> Big Data sources </a:t>
            </a:r>
          </a:p>
          <a:p>
            <a:r>
              <a:rPr lang="en-US" sz="4000" dirty="0"/>
              <a:t>Coherent adoption of </a:t>
            </a:r>
            <a:r>
              <a:rPr lang="en-US" sz="4000" b="1" dirty="0"/>
              <a:t>traditional</a:t>
            </a:r>
            <a:r>
              <a:rPr lang="en-US" sz="4000" dirty="0"/>
              <a:t> data sources (Passive + Active)</a:t>
            </a:r>
          </a:p>
          <a:p>
            <a:r>
              <a:rPr lang="en-US" sz="4000" dirty="0"/>
              <a:t>Combine recent improvement in </a:t>
            </a:r>
            <a:r>
              <a:rPr lang="en-US" sz="4000" b="1" dirty="0"/>
              <a:t>statistical</a:t>
            </a:r>
            <a:r>
              <a:rPr lang="en-US" sz="4000" dirty="0"/>
              <a:t> modelling with machine learning and other AI-related tools</a:t>
            </a:r>
          </a:p>
        </p:txBody>
      </p:sp>
    </p:spTree>
    <p:extLst>
      <p:ext uri="{BB962C8B-B14F-4D97-AF65-F5344CB8AC3E}">
        <p14:creationId xmlns:p14="http://schemas.microsoft.com/office/powerpoint/2010/main" val="1525959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Figure 1:  Multidisciplinary nature of Big Data analytics 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1779" y="1690688"/>
            <a:ext cx="736976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260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GB" sz="2400" b="1" dirty="0"/>
              <a:t>Application of Big Data Analytics in Construction and Housing Markets</a:t>
            </a:r>
            <a:br>
              <a:rPr lang="en-GB" sz="20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Machine Learning </a:t>
            </a:r>
            <a:r>
              <a:rPr lang="en-GB" dirty="0"/>
              <a:t>(Bilal et al., 2016): regression, classification, clustering, natural language processing, and information retrieval. </a:t>
            </a:r>
          </a:p>
          <a:p>
            <a:endParaRPr lang="en-GB" dirty="0"/>
          </a:p>
          <a:p>
            <a:r>
              <a:rPr lang="en-GB" b="1" dirty="0"/>
              <a:t>Regression and classification </a:t>
            </a:r>
            <a:r>
              <a:rPr lang="en-GB" dirty="0"/>
              <a:t>techniques are supervised machine learning techniques including </a:t>
            </a:r>
            <a:r>
              <a:rPr lang="en-GB" b="1" dirty="0"/>
              <a:t>logistic regression, naive Bayes, decision trees, support vector machine (SVM), artificial neural networks (ANN) and genetic algorithms (GA)</a:t>
            </a:r>
            <a:r>
              <a:rPr lang="en-GB" dirty="0"/>
              <a:t>. </a:t>
            </a:r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5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Unsupervised machine learning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Unsupervised machine learning methods including </a:t>
            </a:r>
            <a:r>
              <a:rPr lang="en-GB" b="1" dirty="0"/>
              <a:t>clustering, natural language processing, and information retrieval. </a:t>
            </a:r>
          </a:p>
          <a:p>
            <a:endParaRPr lang="en-GB" dirty="0"/>
          </a:p>
          <a:p>
            <a:r>
              <a:rPr lang="en-GB" dirty="0"/>
              <a:t>Al-</a:t>
            </a:r>
            <a:r>
              <a:rPr lang="en-GB" dirty="0" err="1"/>
              <a:t>Qady</a:t>
            </a:r>
            <a:r>
              <a:rPr lang="en-GB" dirty="0"/>
              <a:t> et al. (2009) and Zhang and El-</a:t>
            </a:r>
            <a:r>
              <a:rPr lang="en-GB" dirty="0" err="1"/>
              <a:t>Gohary</a:t>
            </a:r>
            <a:r>
              <a:rPr lang="en-GB" dirty="0"/>
              <a:t> (2012, 2013) use </a:t>
            </a:r>
            <a:r>
              <a:rPr lang="en-GB" b="1" dirty="0"/>
              <a:t>NLP </a:t>
            </a:r>
            <a:r>
              <a:rPr lang="en-GB" dirty="0"/>
              <a:t>to automatically extract </a:t>
            </a:r>
            <a:r>
              <a:rPr lang="en-GB" b="1" dirty="0"/>
              <a:t>concept relationships </a:t>
            </a:r>
            <a:r>
              <a:rPr lang="en-GB" dirty="0"/>
              <a:t>from construction contractual and regulatory documents.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08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1449</Words>
  <Application>Microsoft Office PowerPoint</Application>
  <PresentationFormat>Widescreen</PresentationFormat>
  <Paragraphs>349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等线</vt:lpstr>
      <vt:lpstr>等线</vt:lpstr>
      <vt:lpstr>等线 Light</vt:lpstr>
      <vt:lpstr>Arial</vt:lpstr>
      <vt:lpstr>Calibri</vt:lpstr>
      <vt:lpstr>Calibri Light</vt:lpstr>
      <vt:lpstr>Microsoft Tai Le</vt:lpstr>
      <vt:lpstr>Segoe UI Light</vt:lpstr>
      <vt:lpstr>Times New Roman</vt:lpstr>
      <vt:lpstr>Office Theme</vt:lpstr>
      <vt:lpstr>Forecasting Housing Markets with Artificial-Intelligence-Based Big Data Analytics: An Application of Natural Language Processing and Google Trends Analytics </vt:lpstr>
      <vt:lpstr>Presentation Guide</vt:lpstr>
      <vt:lpstr>Difficulties in Prediction  1. Key factor Identification  2. Unpredictable Human Behaviour  3. Risk and Uncertainty  </vt:lpstr>
      <vt:lpstr>PowerPoint Presentation</vt:lpstr>
      <vt:lpstr>PowerPoint Presentation</vt:lpstr>
      <vt:lpstr>Big Data Forecasting: Room for Improvement</vt:lpstr>
      <vt:lpstr>Figure 1:  Multidisciplinary nature of Big Data analytics </vt:lpstr>
      <vt:lpstr>Application of Big Data Analytics in Construction and Housing Markets </vt:lpstr>
      <vt:lpstr>Unsupervised machine learning methods</vt:lpstr>
      <vt:lpstr>Predictions with Google Search Indices</vt:lpstr>
      <vt:lpstr>TRUST Methodology</vt:lpstr>
      <vt:lpstr>Retrive and Uncover Key Topics through Data Mining</vt:lpstr>
      <vt:lpstr>Use Text/Graph Mined keywords to build Big Data variables.</vt:lpstr>
      <vt:lpstr>Structural Models and Projections with Big Data and Standard Data</vt:lpstr>
      <vt:lpstr>PowerPoint Presentation</vt:lpstr>
      <vt:lpstr>Text Documents related to UK Housing Sector  </vt:lpstr>
      <vt:lpstr>Topics Based on Natural Language Processing </vt:lpstr>
      <vt:lpstr>Big Data Factors Influencing Housing Output and House Price </vt:lpstr>
      <vt:lpstr>Big Data Forecast Errors of Housing Output and House Price </vt:lpstr>
      <vt:lpstr>Macroeconomic Factors Influencing Housing Output and House Price </vt:lpstr>
      <vt:lpstr>Macroeconomic Forecast Errors of Housing Output and House Price</vt:lpstr>
      <vt:lpstr>Market Conditions Factors Influencing Housing Output and House Price</vt:lpstr>
      <vt:lpstr>Forecast Errors of Housing Output and House Price Based on Market Conditions </vt:lpstr>
      <vt:lpstr>All Factors Influencing Housing Output and House Price </vt:lpstr>
      <vt:lpstr>PowerPoint Presentation</vt:lpstr>
      <vt:lpstr>PowerPoint Presentation</vt:lpstr>
      <vt:lpstr>Conclusions and 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Cracking the Myths of Big Data Forecasting</dc:title>
  <cp:lastModifiedBy>Xuxin Mao</cp:lastModifiedBy>
  <cp:revision>12</cp:revision>
  <cp:lastPrinted>2018-06-30T02:37:58Z</cp:lastPrinted>
  <dcterms:modified xsi:type="dcterms:W3CDTF">2018-11-21T09:38:13Z</dcterms:modified>
</cp:coreProperties>
</file>